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s/comment1.xml" ContentType="application/vnd.openxmlformats-officedocument.presentationml.comments+xml"/>
  <Override PartName="/ppt/slides/slide22.xml" ContentType="application/vnd.openxmlformats-officedocument.presentationml.slide+xml"/>
  <Override PartName="/ppt/comments/comment2.xml" ContentType="application/vnd.openxmlformats-officedocument.presentationml.comments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30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Author id="0" name="Rocco Mancini" initials="RM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comments" Target="comments/comment1.xml"/><Relationship Id="rId30" Type="http://schemas.openxmlformats.org/officeDocument/2006/relationships/slide" Target="slides/slide22.xml"/><Relationship Id="rId31" Type="http://schemas.openxmlformats.org/officeDocument/2006/relationships/comments" Target="comments/comment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/Relationships>
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2-24T16:17:29.604" idx="1">
    <p:pos x="3484" y="1097"/>
    <p:text>Se disponibile la scatola con i facsimile delle banconote e delle monete euro possiamo simulare il gioco che segue, altrimenti l’esercizio viene svolto eseguendo i calcoli aritmetici
Ora formiamo un piccolo gruppo e con l’aiuto delle maestre apriamo questa bella scatola con le banconote, le monete e iniziamo a contare. Quanti soldi hanno in tutto Mattia e Chiara? E allora possono comprare il videogioco?  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m authorId="0" dt="2024-06-04T12:12:18.497" idx="2">
    <p:pos x="1920" y="1600"/>
    <p:text>Tenuto conto che il video è di circa 13 minuti, è opportuno chiudere l’intervento con questo video e rinviare ad altra sessione i contenuti successivi.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 pecus deriva pecunia</a:t>
            </a:r>
          </a:p>
          <a:p>
            <a:pPr/>
            <a:r>
              <a:t>Da sal, salarium=razione di sale deriva salario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Una </a:t>
            </a:r>
            <a:r>
              <a:rPr b="1"/>
              <a:t>pietra di paragone</a:t>
            </a:r>
            <a:r>
              <a:t> è una tavoletta di pietra scura (basanite, ardesia o lidite), utilizzata per saggiare leghe di metalli preziosi.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Quaderni didattici Banca d’Italia : Moneta e Strumenti di pagamento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hape 24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Problema di facile soluzione (terza elementare; da fare se nelle classi ci sono BES; il gruppo deve essere misto e, se in possesso del kit di monete, farlo con le monete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Problema di facile soluzione (terza elementare; da fare se nelle classi ci sono BES; il gruppo deve essere misto e, se in possesso del kit di monete, farlo con le monete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1_Title page - Text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5;p2" descr="Google Shape;15;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280398"/>
            <a:ext cx="9144000" cy="259200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50800" dir="5400000">
              <a:srgbClr val="000000">
                <a:alpha val="0"/>
              </a:srgbClr>
            </a:outerShdw>
          </a:effectLst>
        </p:spPr>
      </p:pic>
      <p:sp>
        <p:nvSpPr>
          <p:cNvPr id="14" name="Corpo livello uno…"/>
          <p:cNvSpPr txBox="1"/>
          <p:nvPr>
            <p:ph type="body" sz="quarter" idx="1"/>
          </p:nvPr>
        </p:nvSpPr>
        <p:spPr>
          <a:xfrm>
            <a:off x="539999" y="4942799"/>
            <a:ext cx="5040003" cy="208807"/>
          </a:xfrm>
          <a:prstGeom prst="rect">
            <a:avLst/>
          </a:prstGeom>
        </p:spPr>
        <p:txBody>
          <a:bodyPr anchor="b"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  <a:defRPr b="1"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5" name="Google Shape;17;p2"/>
          <p:cNvSpPr txBox="1"/>
          <p:nvPr>
            <p:ph type="body" sz="quarter" idx="21"/>
          </p:nvPr>
        </p:nvSpPr>
        <p:spPr>
          <a:xfrm>
            <a:off x="539748" y="4546798"/>
            <a:ext cx="5040003" cy="2088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" name="Google Shape;18;p2"/>
          <p:cNvSpPr txBox="1"/>
          <p:nvPr>
            <p:ph type="body" sz="quarter" idx="22"/>
          </p:nvPr>
        </p:nvSpPr>
        <p:spPr>
          <a:xfrm>
            <a:off x="539748" y="3279599"/>
            <a:ext cx="8179201" cy="828006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17" name="Titolo Testo"/>
          <p:cNvSpPr txBox="1"/>
          <p:nvPr>
            <p:ph type="title"/>
          </p:nvPr>
        </p:nvSpPr>
        <p:spPr>
          <a:xfrm>
            <a:off x="539999" y="892801"/>
            <a:ext cx="6663602" cy="422880"/>
          </a:xfrm>
          <a:prstGeom prst="rect">
            <a:avLst/>
          </a:prstGeom>
        </p:spPr>
        <p:txBody>
          <a:bodyPr/>
          <a:lstStyle>
            <a:lvl1pPr>
              <a:lnSpc>
                <a:spcPct val="94117"/>
              </a:lnSpc>
              <a:defRPr sz="3400"/>
            </a:lvl1pPr>
          </a:lstStyle>
          <a:p>
            <a:pPr/>
            <a:r>
              <a:t>Titolo Testo</a:t>
            </a:r>
          </a:p>
        </p:txBody>
      </p:sp>
      <p:sp>
        <p:nvSpPr>
          <p:cNvPr id="18" name="Numero diapositiva"/>
          <p:cNvSpPr txBox="1"/>
          <p:nvPr>
            <p:ph type="sldNum" sz="quarter" idx="2"/>
          </p:nvPr>
        </p:nvSpPr>
        <p:spPr>
          <a:xfrm>
            <a:off x="8900026" y="6333132"/>
            <a:ext cx="205458" cy="166762"/>
          </a:xfrm>
          <a:prstGeom prst="rect">
            <a:avLst/>
          </a:prstGeom>
        </p:spPr>
        <p:txBody>
          <a:bodyPr/>
          <a:lstStyle>
            <a:lvl1pPr indent="25400" algn="r">
              <a:defRPr sz="13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olo Testo"/>
          <p:cNvSpPr txBox="1"/>
          <p:nvPr>
            <p:ph type="title"/>
          </p:nvPr>
        </p:nvSpPr>
        <p:spPr>
          <a:xfrm>
            <a:off x="382931" y="1172032"/>
            <a:ext cx="8378140" cy="33856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pPr/>
            <a:r>
              <a:t>Titolo Testo</a:t>
            </a:r>
          </a:p>
        </p:txBody>
      </p:sp>
      <p:sp>
        <p:nvSpPr>
          <p:cNvPr id="35" name="Corpo livello uno…"/>
          <p:cNvSpPr txBox="1"/>
          <p:nvPr>
            <p:ph type="body" sz="quarter" idx="1"/>
          </p:nvPr>
        </p:nvSpPr>
        <p:spPr>
          <a:xfrm>
            <a:off x="1371600" y="3840479"/>
            <a:ext cx="6400800" cy="184673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5" name="Corpo livello uno…"/>
          <p:cNvSpPr txBox="1"/>
          <p:nvPr>
            <p:ph type="body" sz="quarter" idx="1"/>
          </p:nvPr>
        </p:nvSpPr>
        <p:spPr>
          <a:xfrm>
            <a:off x="368631" y="1954477"/>
            <a:ext cx="8411845" cy="184673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54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5" name="Corpo livello uno…"/>
          <p:cNvSpPr txBox="1"/>
          <p:nvPr>
            <p:ph type="body" sz="quarter" idx="1"/>
          </p:nvPr>
        </p:nvSpPr>
        <p:spPr>
          <a:xfrm>
            <a:off x="457200" y="1577338"/>
            <a:ext cx="3977641" cy="184673"/>
          </a:xfrm>
          <a:prstGeom prst="rect">
            <a:avLst/>
          </a:prstGeom>
        </p:spPr>
        <p:txBody>
          <a:bodyPr/>
          <a:lstStyle>
            <a:lvl1pPr marL="0" indent="228600">
              <a:spcBef>
                <a:spcPts val="0"/>
              </a:spcBef>
              <a:buClrTx/>
              <a:buSzTx/>
              <a:buFontTx/>
              <a:buNone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</a:lvl2pPr>
            <a:lvl3pPr marL="0" indent="228600">
              <a:spcBef>
                <a:spcPts val="0"/>
              </a:spcBef>
              <a:buClrTx/>
              <a:buSzTx/>
              <a:buFontTx/>
              <a:buNone/>
            </a:lvl3pPr>
            <a:lvl4pPr marL="0" indent="228600">
              <a:spcBef>
                <a:spcPts val="0"/>
              </a:spcBef>
              <a:buClrTx/>
              <a:buSzTx/>
              <a:buFontTx/>
              <a:buNone/>
            </a:lvl4pPr>
            <a:lvl5pPr marL="0" indent="228600">
              <a:spcBef>
                <a:spcPts val="0"/>
              </a:spcBef>
              <a:buClrTx/>
              <a:buSzTx/>
              <a:buFontTx/>
              <a:buNone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6" name="Google Shape;52;p8"/>
          <p:cNvSpPr txBox="1"/>
          <p:nvPr>
            <p:ph type="body" sz="quarter" idx="21"/>
          </p:nvPr>
        </p:nvSpPr>
        <p:spPr>
          <a:xfrm>
            <a:off x="4709159" y="1577338"/>
            <a:ext cx="3977641" cy="18467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65" name="Titolo Testo"/>
          <p:cNvSpPr txBox="1"/>
          <p:nvPr>
            <p:ph type="title"/>
          </p:nvPr>
        </p:nvSpPr>
        <p:spPr>
          <a:xfrm>
            <a:off x="257351" y="147954"/>
            <a:ext cx="8186423" cy="338555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92584" cy="156865"/>
          </a:xfrm>
          <a:prstGeom prst="rect">
            <a:avLst/>
          </a:prstGeom>
        </p:spPr>
        <p:txBody>
          <a:bodyPr/>
          <a:lstStyle>
            <a:lvl1pPr indent="25400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74" name="Numero diapositiva"/>
          <p:cNvSpPr txBox="1"/>
          <p:nvPr>
            <p:ph type="sldNum" sz="quarter" idx="2"/>
          </p:nvPr>
        </p:nvSpPr>
        <p:spPr>
          <a:xfrm>
            <a:off x="244651" y="6420182"/>
            <a:ext cx="165237" cy="127001"/>
          </a:xfrm>
          <a:prstGeom prst="rect">
            <a:avLst/>
          </a:prstGeom>
        </p:spPr>
        <p:txBody>
          <a:bodyPr/>
          <a:lstStyle>
            <a:lvl1pPr indent="25400">
              <a:defRPr sz="900"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orpo livello uno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2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8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rnal Slide -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orpo livello uno…"/>
          <p:cNvSpPr txBox="1"/>
          <p:nvPr>
            <p:ph type="body" sz="half" idx="1"/>
          </p:nvPr>
        </p:nvSpPr>
        <p:spPr>
          <a:xfrm>
            <a:off x="269998" y="1260000"/>
            <a:ext cx="8683204" cy="1514264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91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5;p9"/>
          <p:cNvSpPr/>
          <p:nvPr/>
        </p:nvSpPr>
        <p:spPr>
          <a:xfrm>
            <a:off x="-1" y="1026033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3" name="Google Shape;22;p3"/>
          <p:cNvSpPr/>
          <p:nvPr/>
        </p:nvSpPr>
        <p:spPr>
          <a:xfrm>
            <a:off x="-1" y="6127200"/>
            <a:ext cx="9144001" cy="1"/>
          </a:xfrm>
          <a:prstGeom prst="line">
            <a:avLst/>
          </a:prstGeom>
          <a:ln w="19050">
            <a:solidFill>
              <a:srgbClr val="00A197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269998" y="1260000"/>
            <a:ext cx="8683205" cy="1514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Titolo Testo"/>
          <p:cNvSpPr txBox="1"/>
          <p:nvPr>
            <p:ph type="title"/>
          </p:nvPr>
        </p:nvSpPr>
        <p:spPr>
          <a:xfrm>
            <a:off x="257351" y="147954"/>
            <a:ext cx="8186423" cy="286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6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67184" cy="156865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2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2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457200" marR="0" indent="-3048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8001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573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145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71700" marR="0" indent="-22860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Pts val="1200"/>
        <a:buFont typeface="Arial"/>
        <a:buChar char="•"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200"/>
        </a:spcBef>
        <a:spcAft>
          <a:spcPts val="0"/>
        </a:spcAft>
        <a:buClr>
          <a:srgbClr val="E1061C"/>
        </a:buClr>
        <a:buSzTx/>
        <a:buFont typeface="Arial"/>
        <a:buNone/>
        <a:tabLst/>
        <a:defRPr b="0" baseline="0" cap="none" i="0" spc="0" strike="noStrike" sz="12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cb.europa.eu/euro/intro/html/index.it.html" TargetMode="External"/><Relationship Id="rId3" Type="http://schemas.openxmlformats.org/officeDocument/2006/relationships/image" Target="../media/image1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.jpeg"/><Relationship Id="rId8" Type="http://schemas.openxmlformats.org/officeDocument/2006/relationships/hyperlink" Target="https://www.ecb.europa.eu/euro/intro/html/index.it.html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1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hyperlink" Target="http://www.unigens.it/" TargetMode="External"/><Relationship Id="rId3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1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omments" Target="../comments/comment1.xml"/><Relationship Id="rId4" Type="http://schemas.openxmlformats.org/officeDocument/2006/relationships/image" Target="../media/image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2.xml"/><Relationship Id="rId4" Type="http://schemas.openxmlformats.org/officeDocument/2006/relationships/image" Target="../media/image1.jpeg"/><Relationship Id="rId5" Type="http://schemas.openxmlformats.org/officeDocument/2006/relationships/video" Target="https://www.youtube.com/embed/NMcNPwtlq_M?feature=oembed" TargetMode="External"/><Relationship Id="rId6" Type="http://schemas.openxmlformats.org/officeDocument/2006/relationships/image" Target="../media/image2.jpeg"/><Relationship Id="rId7" Type="http://schemas.openxmlformats.org/officeDocument/2006/relationships/hyperlink" Target="https://youtu.be/NMcNPwtlq_M?si=wdeq21W4q1fj1nii" TargetMode="Externa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1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7.png"/><Relationship Id="rId5" Type="http://schemas.openxmlformats.org/officeDocument/2006/relationships/hyperlink" Target="https://www.youtube.com/watch?v=A-03odRWIfg" TargetMode="External"/><Relationship Id="rId6" Type="http://schemas.openxmlformats.org/officeDocument/2006/relationships/image" Target="../media/image1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hyperlink" Target="https://www.bancaditalia.it/pubblicazioni/quaderni-didattici/index.html?com.dotmarketing.htmlpage.language=102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eg"/><Relationship Id="rId4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65;p11" descr="Google Shape;65;p11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4045"/>
            <a:ext cx="9144004" cy="4284004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Google Shape;66;p11"/>
          <p:cNvSpPr txBox="1"/>
          <p:nvPr>
            <p:ph type="subTitle" sz="quarter" idx="1"/>
          </p:nvPr>
        </p:nvSpPr>
        <p:spPr>
          <a:xfrm>
            <a:off x="400044" y="5308432"/>
            <a:ext cx="5040012" cy="208801"/>
          </a:xfrm>
          <a:prstGeom prst="rect">
            <a:avLst/>
          </a:prstGeom>
        </p:spPr>
        <p:txBody>
          <a:bodyPr/>
          <a:lstStyle>
            <a:lvl1pPr indent="0">
              <a:defRPr sz="1200"/>
            </a:lvl1pPr>
          </a:lstStyle>
          <a:p>
            <a:pPr/>
            <a:r>
              <a:t>lì,…………….</a:t>
            </a:r>
          </a:p>
        </p:txBody>
      </p:sp>
      <p:sp>
        <p:nvSpPr>
          <p:cNvPr id="103" name="Google Shape;68;p11"/>
          <p:cNvSpPr txBox="1"/>
          <p:nvPr>
            <p:ph type="ctrTitle"/>
          </p:nvPr>
        </p:nvSpPr>
        <p:spPr>
          <a:xfrm>
            <a:off x="397800" y="290404"/>
            <a:ext cx="8348399" cy="2203357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905255">
              <a:defRPr sz="3300">
                <a:solidFill>
                  <a:srgbClr val="FFFFFF"/>
                </a:solidFill>
              </a:defRPr>
            </a:pPr>
          </a:p>
          <a:p>
            <a:pPr defTabSz="905255">
              <a:defRPr sz="3300">
                <a:solidFill>
                  <a:srgbClr val="FFFFFF"/>
                </a:solidFill>
              </a:defRPr>
            </a:pPr>
            <a:r>
              <a:t>Progetto di Educazione Finanziaria: moneta, risparmio e impatto dei comportamenti</a:t>
            </a:r>
          </a:p>
          <a:p>
            <a:pPr defTabSz="905255">
              <a:defRPr b="0" sz="2700">
                <a:solidFill>
                  <a:srgbClr val="FFFFFF"/>
                </a:solidFill>
              </a:defRPr>
            </a:pPr>
          </a:p>
          <a:p>
            <a:pPr defTabSz="905255">
              <a:defRPr b="0" sz="2700">
                <a:solidFill>
                  <a:srgbClr val="FFFFFF"/>
                </a:solidFill>
              </a:defRPr>
            </a:pPr>
            <a:br/>
          </a:p>
        </p:txBody>
      </p:sp>
      <p:pic>
        <p:nvPicPr>
          <p:cNvPr id="104" name="Google Shape;69;p11" descr="Google Shape;69;p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8" cy="360007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scuola primaria e secondaria di primo grado"/>
          <p:cNvSpPr txBox="1"/>
          <p:nvPr/>
        </p:nvSpPr>
        <p:spPr>
          <a:xfrm>
            <a:off x="392367" y="1861591"/>
            <a:ext cx="5756220" cy="34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Classe 5^ scuola primaria_1^ modulo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egnaposto testo 1"/>
          <p:cNvSpPr txBox="1"/>
          <p:nvPr>
            <p:ph type="body" idx="1"/>
          </p:nvPr>
        </p:nvSpPr>
        <p:spPr>
          <a:xfrm>
            <a:off x="250195" y="1077654"/>
            <a:ext cx="8643610" cy="498277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</a:t>
            </a:r>
            <a:r>
              <a:rPr b="1"/>
              <a:t>monete d’oro e d’argento</a:t>
            </a:r>
            <a:r>
              <a:t> furono usate per lungo tempo ma presentavano lo </a:t>
            </a:r>
            <a:r>
              <a:rPr b="1"/>
              <a:t>svantaggio </a:t>
            </a:r>
            <a:r>
              <a:t>di essere piuttosto </a:t>
            </a:r>
            <a:r>
              <a:rPr b="1"/>
              <a:t>pesanti e difficili da trasportare e da custodire</a:t>
            </a:r>
            <a:r>
              <a:t>. La necessità di superare questi inconvenienti portò alla nascita della </a:t>
            </a:r>
            <a:r>
              <a:rPr b="1"/>
              <a:t>moneta di carta</a:t>
            </a:r>
            <a:r>
              <a:t>.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Le prime banconote nacquero in Cina (812 d.C.) 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 </a:t>
            </a:r>
            <a:r>
              <a:rPr b="1"/>
              <a:t>Occidente</a:t>
            </a:r>
            <a:r>
              <a:t> la </a:t>
            </a:r>
            <a:r>
              <a:rPr b="1"/>
              <a:t>cartamoneta</a:t>
            </a:r>
            <a:r>
              <a:t>, o </a:t>
            </a:r>
            <a:r>
              <a:rPr b="1"/>
              <a:t>banconota</a:t>
            </a:r>
            <a:r>
              <a:t>, nasce per rispondere alle esigenze di praticità legate all’</a:t>
            </a:r>
            <a:r>
              <a:rPr b="1"/>
              <a:t>intensificarsi degli scambi commerciali intorno al XIV secolo.</a:t>
            </a:r>
          </a:p>
        </p:txBody>
      </p:sp>
      <p:sp>
        <p:nvSpPr>
          <p:cNvPr id="165" name="Titolo 2"/>
          <p:cNvSpPr txBox="1"/>
          <p:nvPr>
            <p:ph type="title"/>
          </p:nvPr>
        </p:nvSpPr>
        <p:spPr>
          <a:xfrm>
            <a:off x="257351" y="343034"/>
            <a:ext cx="8186423" cy="37487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nascita della banconota</a:t>
            </a:r>
          </a:p>
        </p:txBody>
      </p:sp>
      <p:sp>
        <p:nvSpPr>
          <p:cNvPr id="1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7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magine 7" descr="Immagin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39570" y="1591055"/>
            <a:ext cx="3348994" cy="176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magine 8" descr="Immagin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82100" y="4012589"/>
            <a:ext cx="3463929" cy="17443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egnaposto testo 1"/>
          <p:cNvSpPr txBox="1"/>
          <p:nvPr>
            <p:ph type="body" idx="1"/>
          </p:nvPr>
        </p:nvSpPr>
        <p:spPr>
          <a:xfrm>
            <a:off x="269997" y="1259996"/>
            <a:ext cx="8683206" cy="453413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I mercanti</a:t>
            </a:r>
            <a:r>
              <a:rPr b="0"/>
              <a:t>, invece di far viaggiare grosse quantità di monete metalliche – operazione scomoda e pericolosa – </a:t>
            </a:r>
            <a:r>
              <a:t>depositavano presso un banco il proprio denaro ottenendo in cambio “ricevute su carta”</a:t>
            </a:r>
            <a:r>
              <a:rPr b="0"/>
              <a:t> – note del banco – </a:t>
            </a:r>
            <a:r>
              <a:t>che valevano quanto il denaro depositato</a:t>
            </a:r>
            <a:r>
              <a:rPr b="0"/>
              <a:t>.</a:t>
            </a:r>
            <a:r>
              <a:rPr b="0">
                <a:latin typeface="+mn-lt"/>
                <a:ea typeface="+mn-ea"/>
                <a:cs typeface="+mn-cs"/>
                <a:sym typeface="Arial"/>
              </a:rPr>
              <a:t> </a:t>
            </a: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/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Chi possedeva del metallo prezioso aveva interesse a depositarlo presso gli orafi che disponevano di robuste casseforti per proteggerlo dai ladri. Gli orafi erano organizzati tra loro e </a:t>
            </a:r>
            <a:r>
              <a:rPr b="1"/>
              <a:t>questo rendeva possibile trasferire i valori da un luogo a un altro senza dover trasportare il metallo prezioso</a:t>
            </a:r>
            <a:r>
              <a:t>. Il mercante portava con sé questa nota, la consegnava a un orafo-banchiere nel luogo di arrivo e incassava il metallo prezioso.</a:t>
            </a:r>
          </a:p>
        </p:txBody>
      </p:sp>
      <p:sp>
        <p:nvSpPr>
          <p:cNvPr id="172" name="Titolo 2"/>
          <p:cNvSpPr txBox="1"/>
          <p:nvPr>
            <p:ph type="title"/>
          </p:nvPr>
        </p:nvSpPr>
        <p:spPr>
          <a:xfrm>
            <a:off x="242885" y="316168"/>
            <a:ext cx="8200888" cy="38340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Cosa facevano i mercanti</a:t>
            </a:r>
          </a:p>
        </p:txBody>
      </p:sp>
      <p:pic>
        <p:nvPicPr>
          <p:cNvPr id="173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86049" y="2263262"/>
            <a:ext cx="1856109" cy="1452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64505" y="2263262"/>
            <a:ext cx="1656889" cy="1452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olo 2"/>
          <p:cNvSpPr txBox="1"/>
          <p:nvPr>
            <p:ph type="title"/>
          </p:nvPr>
        </p:nvSpPr>
        <p:spPr>
          <a:xfrm>
            <a:off x="369330" y="388578"/>
            <a:ext cx="8074446" cy="42429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Banca Centrale</a:t>
            </a:r>
          </a:p>
        </p:txBody>
      </p:sp>
      <p:sp>
        <p:nvSpPr>
          <p:cNvPr id="17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0" name="Screenshot 2023-10-10 alle 08.37.56.png" descr="Screenshot 2023-10-10 alle 08.37.5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34910" y="4144640"/>
            <a:ext cx="2933774" cy="1953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Rettangolo 1"/>
          <p:cNvSpPr txBox="1"/>
          <p:nvPr/>
        </p:nvSpPr>
        <p:spPr>
          <a:xfrm>
            <a:off x="295117" y="1239195"/>
            <a:ext cx="8222871" cy="3252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Inizialmente, </a:t>
            </a:r>
            <a:r>
              <a:rPr b="1"/>
              <a:t>diverse banche emettevano banconote</a:t>
            </a:r>
            <a:r>
              <a:t>. Era difficile capire quali banche agissero correttamente e quindi quali banconote fossero davvero sicure. Si rese necessario </a:t>
            </a:r>
            <a:r>
              <a:rPr b="1"/>
              <a:t>stabilire delle </a:t>
            </a:r>
            <a:r>
              <a:rPr b="1" i="1"/>
              <a:t>regole di</a:t>
            </a:r>
            <a:r>
              <a:rPr b="1"/>
              <a:t> </a:t>
            </a:r>
            <a:r>
              <a:rPr b="1" i="1"/>
              <a:t>garanzia </a:t>
            </a:r>
            <a:r>
              <a:rPr b="1"/>
              <a:t>sull’emissione delle banconote</a:t>
            </a:r>
            <a:r>
              <a:t>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ll disordine causato dall’esistenza di più banche di emissione </a:t>
            </a:r>
            <a:r>
              <a:rPr b="1"/>
              <a:t>spinse gli Stati ad affidare il compito di emettere banconote a una sola banca</a:t>
            </a:r>
            <a:r>
              <a:t>. 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In tal modo gli Stati potevano meglio esercitare il controllo e garantire la sicurezza. Questa banca </a:t>
            </a:r>
            <a:r>
              <a:rPr b="1"/>
              <a:t>in ogni Stato venne chiamata “centrale”</a:t>
            </a:r>
            <a:r>
              <a:t>. 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Oggi le Banche centrali in tutto il mondo non si occupano solo di emettere moneta e di garantire la stabilità dei prezzi ma possono svolgere anche altri importanti compiti, come quelli relativi alla vigilanza sulle banche e sulla loro correttezza nei confronti dei clienti. </a:t>
            </a:r>
          </a:p>
          <a:p>
            <a:pPr algn="just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just"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La Banca centrale della Repubblica Italiana è la Banca d’Italia</a:t>
            </a:r>
            <a:r>
              <a:rPr b="0"/>
              <a:t>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olo 2"/>
          <p:cNvSpPr txBox="1"/>
          <p:nvPr>
            <p:ph type="title"/>
          </p:nvPr>
        </p:nvSpPr>
        <p:spPr>
          <a:xfrm>
            <a:off x="526595" y="300548"/>
            <a:ext cx="8281518" cy="632627"/>
          </a:xfrm>
          <a:prstGeom prst="rect">
            <a:avLst/>
          </a:prstGeom>
        </p:spPr>
        <p:txBody>
          <a:bodyPr/>
          <a:lstStyle/>
          <a:p>
            <a:pPr defTabSz="731519">
              <a:defRPr sz="1300"/>
            </a:pPr>
          </a:p>
          <a:p>
            <a:pPr defTabSz="731519">
              <a:defRPr sz="2400"/>
            </a:pPr>
            <a:r>
              <a:t>La moneta legale</a:t>
            </a:r>
          </a:p>
        </p:txBody>
      </p:sp>
      <p:sp>
        <p:nvSpPr>
          <p:cNvPr id="1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6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13069" y="6417612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La moneta legale è l’insieme delle banconote e delle monete metalliche…"/>
          <p:cNvSpPr txBox="1"/>
          <p:nvPr/>
        </p:nvSpPr>
        <p:spPr>
          <a:xfrm>
            <a:off x="457873" y="1118893"/>
            <a:ext cx="8264095" cy="4523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moneta legale </a:t>
            </a:r>
            <a:r>
              <a:t>è l’insieme delle </a:t>
            </a:r>
            <a:r>
              <a:rPr b="1"/>
              <a:t>banconote</a:t>
            </a:r>
            <a:r>
              <a:t> e delle </a:t>
            </a:r>
            <a:r>
              <a:rPr b="1"/>
              <a:t>monete metalliche</a:t>
            </a:r>
            <a:r>
              <a:t> che sono </a:t>
            </a:r>
            <a:r>
              <a:rPr b="1"/>
              <a:t>emesse da una nazione</a:t>
            </a:r>
            <a:r>
              <a:t> o </a:t>
            </a:r>
            <a:r>
              <a:rPr b="1"/>
              <a:t>da un’unione di nazioni</a:t>
            </a:r>
            <a:r>
              <a:t>. Tutti accettano in pagamento la moneta legale per tre motivi:</a:t>
            </a:r>
          </a:p>
          <a:p>
            <a:pPr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potere liberatorio</a:t>
            </a:r>
            <a:r>
              <a:t> previsto dalla legge</a:t>
            </a: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Banca centrale lavora affinché la moneta non perda valore</a:t>
            </a:r>
            <a:r>
              <a:t> (cioè rimanga “stabile”)</a:t>
            </a: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è </a:t>
            </a:r>
            <a:r>
              <a:rPr b="1"/>
              <a:t>difficile falsificare banconote e monete</a:t>
            </a: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In Italia, l'unica moneta a corso legale</a:t>
            </a:r>
            <a:r>
              <a:rPr b="0"/>
              <a:t> è </a:t>
            </a:r>
            <a:r>
              <a:t>l'euro</a:t>
            </a: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Prima dell’adozione dell’euro, la moneta legale in Italia era la lira</a:t>
            </a:r>
            <a:r>
              <a:rPr b="0"/>
              <a:t>.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La Banca d’Italia stampava le banconote e l’Istituto Poligrafico e Zecca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dello Stato coniava le monete. </a:t>
            </a:r>
          </a:p>
          <a:p>
            <a:pPr/>
            <a:endParaRPr>
              <a:latin typeface="Calibri"/>
              <a:ea typeface="Calibri"/>
              <a:cs typeface="Calibri"/>
              <a:sym typeface="Calibri"/>
            </a:endParaRPr>
          </a:p>
          <a:p>
            <a:pPr/>
            <a:r>
              <a:t> </a:t>
            </a:r>
          </a:p>
        </p:txBody>
      </p:sp>
      <p:pic>
        <p:nvPicPr>
          <p:cNvPr id="188" name="Screenshot 2023-10-15 alle 19.17.48.png" descr="Screenshot 2023-10-15 alle 19.17.4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08541" y="2359467"/>
            <a:ext cx="2220226" cy="16559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creenshot 2023-10-15 alle 19.16.37.png" descr="Screenshot 2023-10-15 alle 19.16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36743" y="4193111"/>
            <a:ext cx="2790135" cy="1591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1960" y="1260000"/>
            <a:ext cx="8780080" cy="386716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itolo 2"/>
          <p:cNvSpPr txBox="1"/>
          <p:nvPr>
            <p:ph type="title"/>
          </p:nvPr>
        </p:nvSpPr>
        <p:spPr>
          <a:xfrm>
            <a:off x="257351" y="384142"/>
            <a:ext cx="8186423" cy="4079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moneta legale …. in breve</a:t>
            </a:r>
          </a:p>
        </p:txBody>
      </p:sp>
      <p:sp>
        <p:nvSpPr>
          <p:cNvPr id="19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94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egnaposto testo 1"/>
          <p:cNvSpPr txBox="1"/>
          <p:nvPr>
            <p:ph type="body" idx="1"/>
          </p:nvPr>
        </p:nvSpPr>
        <p:spPr>
          <a:xfrm>
            <a:off x="269997" y="1260000"/>
            <a:ext cx="8683205" cy="4168007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moneta che oggi utilizziamo (moneta legale) è l’euro </a:t>
            </a:r>
            <a:r>
              <a:rPr sz="1200"/>
              <a:t>(€)</a:t>
            </a:r>
            <a:r>
              <a:rPr b="0" sz="1200"/>
              <a:t> </a:t>
            </a:r>
          </a:p>
          <a:p>
            <a:pPr marL="0" indent="0">
              <a:lnSpc>
                <a:spcPct val="90000"/>
              </a:lnSpc>
              <a:buSzTx/>
              <a:buNone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L’euro è stato introdotto il 1</a:t>
            </a:r>
            <a:r>
              <a:rPr baseline="30000"/>
              <a:t>o</a:t>
            </a:r>
            <a:r>
              <a:t> gennaio 1999</a:t>
            </a:r>
            <a:r>
              <a:rPr b="0"/>
              <a:t> ed è divenuto la valuta di oltre 300 milioni di cittadini europei. 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Per i primi tre anni è stata una moneta scritturale</a:t>
            </a:r>
            <a:r>
              <a:rPr b="0"/>
              <a:t>, utilizzata unicamente per fini contabili, ad esempio nei pagamenti elettronici. 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l contante è entrato in circolazione soltanto il 1</a:t>
            </a:r>
            <a:r>
              <a:rPr b="1" baseline="30000"/>
              <a:t>o</a:t>
            </a:r>
            <a:r>
              <a:rPr b="1"/>
              <a:t> gennaio 2002</a:t>
            </a:r>
            <a:r>
              <a:t>, quando ha sostituito le banconote e le monete denominate nelle valute nazionali (franco belga, marco tedesco...) a un tasso di conversione fisso.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Oggi le banconote e monete in euro hanno corso legale in 20 dei 27 Stati membri dell’Unione europea</a:t>
            </a:r>
            <a:r>
              <a:rPr b="0"/>
              <a:t>, inclusi isole, dipartimenti e territori d’oltremare che fanno parte di tali paesi o sono associati a essi. </a:t>
            </a:r>
            <a:r>
              <a:t>Questi paesi formano l’area dell’euro. </a:t>
            </a:r>
          </a:p>
          <a:p>
            <a:pPr marL="0" indent="0">
              <a:lnSpc>
                <a:spcPct val="90000"/>
              </a:lnSpc>
              <a:buSzTx/>
              <a:buNone/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Anche alcuni micro-stati (Principato di Andorra, Principato di Monaco, Repubblica di San Marino e Stato della Città del Vaticano) hanno adottato la nuova valuta, sulla base di un accordo formale concluso con l’Unione europea. </a:t>
            </a:r>
          </a:p>
          <a:p>
            <a:pPr marL="0" indent="0">
              <a:lnSpc>
                <a:spcPct val="90000"/>
              </a:lnSpc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Montenegro e Kosovo utilizzano invece l’euro senza avere stipulato alcun accordo formale. </a:t>
            </a:r>
          </a:p>
          <a:p>
            <a:pPr marL="0" indent="0">
              <a:lnSpc>
                <a:spcPct val="90000"/>
              </a:lnSpc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lnSpc>
                <a:spcPct val="90000"/>
              </a:lnSpc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Oggi i pagamenti in contante sono effettuati nella stessa valuta da oltre 346 milioni di cittadini</a:t>
            </a:r>
            <a:r>
              <a:rPr b="0"/>
              <a:t>: le banconote e le monete in euro sono diventate un segno tangibile dell’integrazione europea.</a:t>
            </a:r>
          </a:p>
        </p:txBody>
      </p:sp>
      <p:sp>
        <p:nvSpPr>
          <p:cNvPr id="197" name="Titolo 2"/>
          <p:cNvSpPr txBox="1"/>
          <p:nvPr>
            <p:ph type="title"/>
          </p:nvPr>
        </p:nvSpPr>
        <p:spPr>
          <a:xfrm>
            <a:off x="257351" y="350117"/>
            <a:ext cx="8186423" cy="441951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La nostra moneta: l’euro </a:t>
            </a:r>
            <a:r>
              <a:rPr b="0" sz="1600"/>
              <a:t>(*)</a:t>
            </a:r>
          </a:p>
        </p:txBody>
      </p:sp>
      <p:sp>
        <p:nvSpPr>
          <p:cNvPr id="19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9" name="(*) notizie desunte dal sito della Banca Centrale Europea all’indirizzo https://www.ecb.europa.eu/euro/intro/html/index.it.html"/>
          <p:cNvSpPr txBox="1"/>
          <p:nvPr/>
        </p:nvSpPr>
        <p:spPr>
          <a:xfrm>
            <a:off x="222674" y="5652446"/>
            <a:ext cx="7961443" cy="24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(*) notizie desunte dal sito della Banca Centrale Europea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https://www.ecb.europa.eu/euro/intro/html/index.it.html</a:t>
            </a:r>
          </a:p>
        </p:txBody>
      </p:sp>
      <p:pic>
        <p:nvPicPr>
          <p:cNvPr id="200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7312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itolo 2"/>
          <p:cNvSpPr txBox="1"/>
          <p:nvPr>
            <p:ph type="title"/>
          </p:nvPr>
        </p:nvSpPr>
        <p:spPr>
          <a:xfrm>
            <a:off x="257351" y="406106"/>
            <a:ext cx="8186423" cy="435214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I Paesi dell’area euro </a:t>
            </a:r>
            <a:r>
              <a:rPr sz="1800"/>
              <a:t>(*)</a:t>
            </a:r>
          </a:p>
        </p:txBody>
      </p:sp>
      <p:pic>
        <p:nvPicPr>
          <p:cNvPr id="20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0463" y="1802844"/>
            <a:ext cx="3975940" cy="1123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52247" y="2993301"/>
            <a:ext cx="4092319" cy="958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magine 6" descr="Immagin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8032" y="1786730"/>
            <a:ext cx="3975943" cy="4050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magine 7" descr="Immagin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042" y="1075317"/>
            <a:ext cx="5588916" cy="714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magine 9" descr="Immagin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740047" y="4018762"/>
            <a:ext cx="3916725" cy="196128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09" name="Rettangolo"/>
          <p:cNvSpPr/>
          <p:nvPr/>
        </p:nvSpPr>
        <p:spPr>
          <a:xfrm>
            <a:off x="3075028" y="1535733"/>
            <a:ext cx="1270004" cy="2607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/>
          </a:p>
        </p:txBody>
      </p:sp>
      <p:pic>
        <p:nvPicPr>
          <p:cNvPr id="210" name="Google Shape;84;p13" descr="Google Shape;84;p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17713" y="6417613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(*) notizie desunte dal sito della Banca Centrale Europea all’indirizzo https://www.ecb.europa.eu/euro/intro/html/index.it.html"/>
          <p:cNvSpPr txBox="1"/>
          <p:nvPr/>
        </p:nvSpPr>
        <p:spPr>
          <a:xfrm>
            <a:off x="196804" y="5890990"/>
            <a:ext cx="7961444" cy="24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(*) notizie desunte dal sito della Banca Centrale Europea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 invalidUrl="" action="" tgtFrame="" tooltip="" history="1" highlightClick="0" endSnd="0"/>
              </a:rPr>
              <a:t>https://www.ecb.europa.eu/euro/intro/html/index.it.html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olo 2"/>
          <p:cNvSpPr txBox="1"/>
          <p:nvPr>
            <p:ph type="title"/>
          </p:nvPr>
        </p:nvSpPr>
        <p:spPr>
          <a:xfrm>
            <a:off x="700225" y="388578"/>
            <a:ext cx="7743550" cy="3980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Le banconote in euro</a:t>
            </a:r>
          </a:p>
        </p:txBody>
      </p:sp>
      <p:pic>
        <p:nvPicPr>
          <p:cNvPr id="214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6090" y="1066980"/>
            <a:ext cx="5862776" cy="5019274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6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olo 2"/>
          <p:cNvSpPr txBox="1"/>
          <p:nvPr>
            <p:ph type="title"/>
          </p:nvPr>
        </p:nvSpPr>
        <p:spPr>
          <a:xfrm>
            <a:off x="394393" y="369764"/>
            <a:ext cx="8049381" cy="44963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tagli delle banconote in euro</a:t>
            </a:r>
          </a:p>
        </p:txBody>
      </p:sp>
      <p:pic>
        <p:nvPicPr>
          <p:cNvPr id="219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302" y="1091286"/>
            <a:ext cx="4313157" cy="4970663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1" name="Nota. La BCE ha deciso di porre fine alla produzione della banconota da €500, ma gli esemplari della prima serie continueranno ad avere corso legale."/>
          <p:cNvSpPr txBox="1"/>
          <p:nvPr/>
        </p:nvSpPr>
        <p:spPr>
          <a:xfrm>
            <a:off x="4645331" y="5243974"/>
            <a:ext cx="4413547" cy="73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Nota. </a:t>
            </a:r>
            <a:r>
              <a:rPr i="1"/>
              <a:t>La BCE ha deciso di porre fine alla produzione della banconota da €500, ma gli esemplari della prima serie continueranno ad avere corso legale.</a:t>
            </a:r>
          </a:p>
        </p:txBody>
      </p:sp>
      <p:pic>
        <p:nvPicPr>
          <p:cNvPr id="222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olo 2"/>
          <p:cNvSpPr txBox="1"/>
          <p:nvPr>
            <p:ph type="title"/>
          </p:nvPr>
        </p:nvSpPr>
        <p:spPr>
          <a:xfrm>
            <a:off x="700225" y="456573"/>
            <a:ext cx="7743550" cy="47194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 tagli delle monete in euro</a:t>
            </a:r>
          </a:p>
        </p:txBody>
      </p:sp>
      <p:pic>
        <p:nvPicPr>
          <p:cNvPr id="225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587" y="1123550"/>
            <a:ext cx="6870545" cy="2321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923" y="3353077"/>
            <a:ext cx="4293966" cy="2682213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8" name="Nota…"/>
          <p:cNvSpPr txBox="1"/>
          <p:nvPr/>
        </p:nvSpPr>
        <p:spPr>
          <a:xfrm>
            <a:off x="5156570" y="4007408"/>
            <a:ext cx="3760059" cy="1880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b="1" i="1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Nota</a:t>
            </a:r>
          </a:p>
          <a:p>
            <a:pPr defTabSz="457200">
              <a:defRPr i="1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 decorrere dal 1° gennaio 2018 e' sospeso  il  conio  da  parte dell'Italia di monete metalliche da un centesimo  e  due  centesimi  di  euro.  </a:t>
            </a:r>
          </a:p>
          <a:p>
            <a:pPr defTabSz="457200">
              <a:defRPr i="1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Durante il periodo di sospensione, per i pagamenti effettuati  integralmente  in  contanti l’importo e' arrotondato, a tutti gli effetti, per eccesso  o  per</a:t>
            </a:r>
          </a:p>
          <a:p>
            <a:pPr defTabSz="457200">
              <a:defRPr i="1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difetto, al multiplo di cinque centesimi più vicino. </a:t>
            </a:r>
          </a:p>
        </p:txBody>
      </p:sp>
      <p:pic>
        <p:nvPicPr>
          <p:cNvPr id="229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74;p12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Chi è UniGens?</a:t>
            </a:r>
          </a:p>
        </p:txBody>
      </p:sp>
      <p:sp>
        <p:nvSpPr>
          <p:cNvPr id="108" name="Google Shape;75;p12"/>
          <p:cNvSpPr txBox="1"/>
          <p:nvPr>
            <p:ph type="body" idx="1"/>
          </p:nvPr>
        </p:nvSpPr>
        <p:spPr>
          <a:xfrm>
            <a:off x="234000" y="1339198"/>
            <a:ext cx="8460000" cy="4416599"/>
          </a:xfrm>
          <a:prstGeom prst="rect">
            <a:avLst/>
          </a:prstGeom>
        </p:spPr>
        <p:txBody>
          <a:bodyPr/>
          <a:lstStyle/>
          <a:p>
            <a:pPr marL="0" indent="0" algn="just" defTabSz="905255">
              <a:spcBef>
                <a:spcPts val="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È un’</a:t>
            </a:r>
            <a:r>
              <a:rPr b="1">
                <a:solidFill>
                  <a:srgbClr val="00A197"/>
                </a:solidFill>
              </a:rPr>
              <a:t>Organizzazione di Volontariato (</a:t>
            </a:r>
            <a:r>
              <a: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www.unigens.it</a:t>
            </a:r>
            <a:r>
              <a:rPr b="1">
                <a:solidFill>
                  <a:srgbClr val="00A197"/>
                </a:solidFill>
              </a:rPr>
              <a:t>) </a:t>
            </a:r>
            <a:r>
              <a:t>che: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</a:t>
            </a:r>
            <a:r>
              <a:rPr i="0"/>
              <a:t>persegue esclusivamente finalità di </a:t>
            </a:r>
            <a:r>
              <a:rPr b="1" i="0">
                <a:solidFill>
                  <a:srgbClr val="00A197"/>
                </a:solidFill>
              </a:rPr>
              <a:t>solidarietà</a:t>
            </a:r>
            <a:r>
              <a:rPr i="0">
                <a:solidFill>
                  <a:srgbClr val="009DBB"/>
                </a:solidFill>
              </a:rPr>
              <a:t> </a:t>
            </a:r>
            <a:r>
              <a:rPr b="1" i="0">
                <a:solidFill>
                  <a:srgbClr val="00A197"/>
                </a:solidFill>
              </a:rPr>
              <a:t>sociale</a:t>
            </a:r>
            <a:r>
              <a:t>“</a:t>
            </a:r>
            <a:endParaRPr b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</a:t>
            </a:r>
            <a:r>
              <a:t>d oggi conta su circa </a:t>
            </a:r>
            <a:r>
              <a:rPr b="1">
                <a:solidFill>
                  <a:srgbClr val="00A197"/>
                </a:solidFill>
              </a:rPr>
              <a:t>500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volontari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t>attivi che, continuamente aggiornati con specifici percorsi formativi, </a:t>
            </a:r>
            <a:r>
              <a:rPr b="1">
                <a:solidFill>
                  <a:srgbClr val="00A197"/>
                </a:solidFill>
              </a:rPr>
              <a:t>mettono a disposizione competenze ed esperienze</a:t>
            </a:r>
            <a:r>
              <a:t> maturate in anni di attività nel settore bancario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“si propone di contribuire ai processi di </a:t>
            </a:r>
            <a:r>
              <a:rPr b="1">
                <a:solidFill>
                  <a:srgbClr val="00A197"/>
                </a:solidFill>
              </a:rPr>
              <a:t>sviluppo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umano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sociale</a:t>
            </a:r>
            <a:r>
              <a:rPr>
                <a:solidFill>
                  <a:srgbClr val="009DBB"/>
                </a:solidFill>
              </a:rPr>
              <a:t> </a:t>
            </a:r>
            <a:r>
              <a:t>ed </a:t>
            </a:r>
            <a:r>
              <a:rPr b="1">
                <a:solidFill>
                  <a:srgbClr val="00A197"/>
                </a:solidFill>
              </a:rPr>
              <a:t>economico</a:t>
            </a:r>
            <a:r>
              <a:rPr>
                <a:solidFill>
                  <a:srgbClr val="009DBB"/>
                </a:solidFill>
              </a:rPr>
              <a:t> </a:t>
            </a:r>
            <a:r>
              <a:t>supportando, educando ed assistendo persone, famiglie, ed enti in generale, al fine di migliorare la </a:t>
            </a:r>
            <a:r>
              <a:rPr b="1">
                <a:solidFill>
                  <a:srgbClr val="00A197"/>
                </a:solidFill>
              </a:rPr>
              <a:t>consapevolezza</a:t>
            </a:r>
            <a:r>
              <a:rPr>
                <a:solidFill>
                  <a:srgbClr val="009DBB"/>
                </a:solidFill>
              </a:rPr>
              <a:t> </a:t>
            </a:r>
            <a:r>
              <a:t>in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finanziario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di </a:t>
            </a:r>
            <a:r>
              <a:rPr b="1">
                <a:solidFill>
                  <a:srgbClr val="00A197"/>
                </a:solidFill>
              </a:rPr>
              <a:t>accesso</a:t>
            </a:r>
            <a:r>
              <a:rPr>
                <a:solidFill>
                  <a:srgbClr val="009DBB"/>
                </a:solidFill>
              </a:rPr>
              <a:t> </a:t>
            </a:r>
            <a:r>
              <a:t>al </a:t>
            </a:r>
            <a:r>
              <a:rPr b="1">
                <a:solidFill>
                  <a:srgbClr val="00A197"/>
                </a:solidFill>
              </a:rPr>
              <a:t>credito</a:t>
            </a:r>
            <a:r>
              <a:t>“</a:t>
            </a:r>
            <a:endParaRPr b="1" i="1">
              <a:solidFill>
                <a:srgbClr val="00A197"/>
              </a:solidFill>
            </a:endParaRP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il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principale</a:t>
            </a:r>
            <a:r>
              <a:t> </a:t>
            </a:r>
            <a:r>
              <a:rPr b="1">
                <a:solidFill>
                  <a:srgbClr val="00A197"/>
                </a:solidFill>
              </a:rPr>
              <a:t>ambito</a:t>
            </a:r>
            <a:r>
              <a:t> di intervento è l’educazione finanziaria con: 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interventi</a:t>
            </a:r>
            <a:r>
              <a:rPr b="0">
                <a:solidFill>
                  <a:srgbClr val="000000"/>
                </a:solidFill>
              </a:rPr>
              <a:t> di </a:t>
            </a:r>
            <a:r>
              <a:t>docenza</a:t>
            </a:r>
            <a:r>
              <a:rPr b="0">
                <a:solidFill>
                  <a:srgbClr val="000000"/>
                </a:solidFill>
              </a:rPr>
              <a:t> (studenti PCTO, studenti ITS, Università della Terza età, immigrati, detenuti a fine pena, ecc.) in </a:t>
            </a:r>
            <a:r>
              <a:t>presenza</a:t>
            </a:r>
            <a:r>
              <a:rPr b="0">
                <a:solidFill>
                  <a:srgbClr val="000000"/>
                </a:solidFill>
              </a:rPr>
              <a:t> o da </a:t>
            </a:r>
            <a:r>
              <a:t>remoto</a:t>
            </a:r>
          </a:p>
          <a:p>
            <a:pPr lvl="1" marL="886395" indent="-528066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b="1" sz="1600">
                <a:solidFill>
                  <a:srgbClr val="00A19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supporto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individuale</a:t>
            </a:r>
            <a:r>
              <a:rPr b="0">
                <a:solidFill>
                  <a:srgbClr val="000000"/>
                </a:solidFill>
              </a:rPr>
              <a:t> a </a:t>
            </a:r>
            <a:r>
              <a:t>piccoli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t>imprenditori</a:t>
            </a:r>
            <a:r>
              <a:rPr b="0">
                <a:solidFill>
                  <a:srgbClr val="000000"/>
                </a:solidFill>
              </a:rPr>
              <a:t> (attività propedeutiche, avvio attività, sviluppo del business)</a:t>
            </a:r>
          </a:p>
          <a:p>
            <a:pPr marL="358329" indent="-358329" algn="just" defTabSz="905255">
              <a:spcBef>
                <a:spcPts val="500"/>
              </a:spcBef>
              <a:buClr>
                <a:srgbClr val="00A197"/>
              </a:buClr>
              <a:buSzPts val="1600"/>
              <a:buFont typeface="Helvetica"/>
              <a:buChar char="✔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Ha una </a:t>
            </a:r>
            <a:r>
              <a:rPr b="1">
                <a:solidFill>
                  <a:srgbClr val="00A197"/>
                </a:solidFill>
              </a:rPr>
              <a:t>sede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centrale</a:t>
            </a:r>
            <a:r>
              <a:t> a </a:t>
            </a:r>
            <a:r>
              <a:rPr b="1">
                <a:solidFill>
                  <a:srgbClr val="00A197"/>
                </a:solidFill>
              </a:rPr>
              <a:t>Milano</a:t>
            </a:r>
            <a:r>
              <a:rPr>
                <a:solidFill>
                  <a:srgbClr val="009DBB"/>
                </a:solidFill>
              </a:rPr>
              <a:t> </a:t>
            </a:r>
            <a:r>
              <a:t>e </a:t>
            </a:r>
            <a:r>
              <a:rPr b="1">
                <a:solidFill>
                  <a:srgbClr val="00A197"/>
                </a:solidFill>
              </a:rPr>
              <a:t>7</a:t>
            </a:r>
            <a:r>
              <a:rPr b="1"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sedi</a:t>
            </a:r>
            <a:r>
              <a:rPr>
                <a:solidFill>
                  <a:srgbClr val="009DBB"/>
                </a:solidFill>
              </a:rPr>
              <a:t> </a:t>
            </a:r>
            <a:r>
              <a:rPr b="1">
                <a:solidFill>
                  <a:srgbClr val="00A197"/>
                </a:solidFill>
              </a:rPr>
              <a:t>secondarie</a:t>
            </a:r>
            <a:r>
              <a:rPr>
                <a:solidFill>
                  <a:srgbClr val="009DBB"/>
                </a:solidFill>
              </a:rPr>
              <a:t> </a:t>
            </a:r>
            <a:r>
              <a:t>(Milano, Torino, Verona, Bologna, Roma, Napoli, Palermo) </a:t>
            </a:r>
          </a:p>
        </p:txBody>
      </p:sp>
      <p:pic>
        <p:nvPicPr>
          <p:cNvPr id="109" name="Google Shape;76;p12" descr="Google Shape;76;p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Google Shape;77;p12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olo 2"/>
          <p:cNvSpPr txBox="1"/>
          <p:nvPr>
            <p:ph type="title"/>
          </p:nvPr>
        </p:nvSpPr>
        <p:spPr>
          <a:xfrm>
            <a:off x="957520" y="432040"/>
            <a:ext cx="7539147" cy="49497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faccia “nazionale” di alcune monete degli Stati membri</a:t>
            </a:r>
          </a:p>
        </p:txBody>
      </p:sp>
      <p:pic>
        <p:nvPicPr>
          <p:cNvPr id="232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4762" y="1247725"/>
            <a:ext cx="6964662" cy="4745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699" y="1125050"/>
            <a:ext cx="7195630" cy="4903135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5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egnaposto testo 1"/>
          <p:cNvSpPr txBox="1"/>
          <p:nvPr>
            <p:ph type="body" idx="1"/>
          </p:nvPr>
        </p:nvSpPr>
        <p:spPr>
          <a:xfrm>
            <a:off x="190796" y="1259998"/>
            <a:ext cx="8762407" cy="298668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152400">
              <a:buSzTx/>
              <a:buNone/>
              <a:defRPr i="1" sz="1500">
                <a:latin typeface="Calibri"/>
                <a:ea typeface="Calibri"/>
                <a:cs typeface="Calibri"/>
                <a:sym typeface="Calibri"/>
              </a:defRPr>
            </a:pPr>
            <a:r>
              <a:t>Mattia e Chiara mettono insieme i loro risparmi per comprare un videogioco che costa 27 euro. </a:t>
            </a:r>
          </a:p>
          <a:p>
            <a:pPr marL="0" indent="152400">
              <a:buSzTx/>
              <a:buNone/>
              <a:defRPr i="1" sz="1500">
                <a:latin typeface="Calibri"/>
                <a:ea typeface="Calibri"/>
                <a:cs typeface="Calibri"/>
                <a:sym typeface="Calibri"/>
              </a:defRPr>
            </a:pPr>
            <a:r>
              <a:t>Mattia ha 7 monete da 1 euro e 10 monete da 50 centesimi. </a:t>
            </a:r>
          </a:p>
          <a:p>
            <a:pPr marL="0" indent="152400">
              <a:buSzTx/>
              <a:buNone/>
              <a:defRPr i="1" sz="1500">
                <a:latin typeface="Calibri"/>
                <a:ea typeface="Calibri"/>
                <a:cs typeface="Calibri"/>
                <a:sym typeface="Calibri"/>
              </a:defRPr>
            </a:pPr>
            <a:r>
              <a:t>Chiara ha 12 monete da 1 euro e 4 monete da 50 centesimi. </a:t>
            </a:r>
          </a:p>
          <a:p>
            <a:pPr marL="0" indent="152400">
              <a:buSzTx/>
              <a:buNone/>
              <a:defRPr i="1" sz="1500">
                <a:latin typeface="Calibri"/>
                <a:ea typeface="Calibri"/>
                <a:cs typeface="Calibri"/>
                <a:sym typeface="Calibri"/>
              </a:defRPr>
            </a:pPr>
            <a:r>
              <a:t>Mettendo insieme tutte le monete riescono a comprare il videogioco? 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8" name="Titolo 2"/>
          <p:cNvSpPr txBox="1"/>
          <p:nvPr>
            <p:ph type="title"/>
          </p:nvPr>
        </p:nvSpPr>
        <p:spPr>
          <a:xfrm>
            <a:off x="399531" y="405656"/>
            <a:ext cx="8186424" cy="3864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… mettiamoci alla prova</a:t>
            </a:r>
          </a:p>
        </p:txBody>
      </p:sp>
      <p:sp>
        <p:nvSpPr>
          <p:cNvPr id="23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0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olo 2"/>
          <p:cNvSpPr txBox="1"/>
          <p:nvPr>
            <p:ph type="title"/>
          </p:nvPr>
        </p:nvSpPr>
        <p:spPr>
          <a:xfrm>
            <a:off x="399531" y="405656"/>
            <a:ext cx="8186424" cy="3864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Vediamo come nasce una banconota</a:t>
            </a:r>
          </a:p>
        </p:txBody>
      </p:sp>
      <p:sp>
        <p:nvSpPr>
          <p:cNvPr id="24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6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Come nasce una banconota - Estratto video della trasmissione Rai &quot;Superquark&quot;" descr="Come nasce una banconota - Estratto video della trasmissione Rai &quot;Superquark&quot;"/>
          <p:cNvPicPr>
            <a:picLocks noChangeAspect="0"/>
          </p:cNvPicPr>
          <p:nvPr>
            <a:videoFile xmlns:mc="http://schemas.openxmlformats.org/markup-compatibility/2006" xmlns:aiw="http://developer.apple.com/namespaces/iwork" r:link="rId5" mc:Ignorable="aiw" aiw:title="Come nasce una banconota - Estratto video della trasmissione Rai &quot;Superquark&quot;" aiw:author="Banca d'Italia - Eurosistema"/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64515" y="1077436"/>
            <a:ext cx="6647056" cy="4985293"/>
          </a:xfrm>
          <a:prstGeom prst="rect">
            <a:avLst/>
          </a:prstGeom>
        </p:spPr>
      </p:pic>
      <p:sp>
        <p:nvSpPr>
          <p:cNvPr id="248" name="Come nasce una banconota - Estratto video della trasmissione Rai “Superquark&quot; disponibile all’indirizzo https://youtu.be/NMcNPwtlq_M?si=wdeq21W4q1fj1nii"/>
          <p:cNvSpPr txBox="1"/>
          <p:nvPr/>
        </p:nvSpPr>
        <p:spPr>
          <a:xfrm>
            <a:off x="179097" y="6127200"/>
            <a:ext cx="8316163" cy="2285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defTabSz="457200">
              <a:spcBef>
                <a:spcPts val="3600"/>
              </a:spcBef>
              <a:defRPr sz="1000">
                <a:solidFill>
                  <a:srgbClr val="45454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Come nasce una banconota - Estratto video della trasmissione Rai “Superquark" disponibile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https://youtu.be/NMcNPwtlq_M?si=wdeq21W4q1fj1nii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7" fill="hold" display="0">
                  <p:stCondLst>
                    <p:cond delay="indefinite"/>
                  </p:stCondLst>
                </p:cTn>
                <p:tgtEl>
                  <p:spTgt spid="247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olo 2"/>
          <p:cNvSpPr txBox="1"/>
          <p:nvPr>
            <p:ph type="title"/>
          </p:nvPr>
        </p:nvSpPr>
        <p:spPr>
          <a:xfrm>
            <a:off x="355099" y="466402"/>
            <a:ext cx="8186426" cy="34088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Denaro e reddito</a:t>
            </a:r>
          </a:p>
        </p:txBody>
      </p:sp>
      <p:sp>
        <p:nvSpPr>
          <p:cNvPr id="253" name="Rettangolo 3"/>
          <p:cNvSpPr txBox="1"/>
          <p:nvPr/>
        </p:nvSpPr>
        <p:spPr>
          <a:xfrm>
            <a:off x="355098" y="1101949"/>
            <a:ext cx="8447077" cy="5318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denaro</a:t>
            </a:r>
            <a:r>
              <a:t> è uno </a:t>
            </a:r>
            <a:r>
              <a:rPr b="1"/>
              <a:t>strumento di pagamento</a:t>
            </a:r>
            <a:r>
              <a:t> e serve per: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40367" indent="-140367"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pagare il lavoro di chi ha conoscenze e competenze per noi utili</a:t>
            </a:r>
            <a:r>
              <a:rPr b="0"/>
              <a:t> (meccanico, medico, insegnante, farmacista, ..) </a:t>
            </a:r>
          </a:p>
          <a:p>
            <a:pPr marL="140367" indent="-140367"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pagare il lavoro di chi produce</a:t>
            </a:r>
            <a:r>
              <a:rPr b="0"/>
              <a:t> (libro, penne, vestiti, scarpe, …)</a:t>
            </a:r>
          </a:p>
          <a:p>
            <a:pPr marL="140367" indent="-140367"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pagare il lavoro di chi vende</a:t>
            </a:r>
            <a:r>
              <a:rPr b="0"/>
              <a:t> (libro, penne, vestiti, scarpe, …).</a:t>
            </a: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ll </a:t>
            </a:r>
            <a:r>
              <a:rPr b="1"/>
              <a:t>denaro </a:t>
            </a:r>
            <a:r>
              <a:t>è un </a:t>
            </a:r>
            <a:r>
              <a:rPr b="1"/>
              <a:t>mezzo di scambio</a:t>
            </a:r>
            <a:r>
              <a:t>. Diamo il denaro e lo scambiamo con le cose. Quindi con il denaro paghiamo tutto ciò che compriamo:</a:t>
            </a:r>
          </a:p>
          <a:p>
            <a:pPr marL="285750" indent="-285750">
              <a:buSzPct val="100000"/>
              <a:buFont typeface="Arial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beni</a:t>
            </a:r>
            <a:r>
              <a:rPr b="0"/>
              <a:t> (pane, latte, libri, penne,…)</a:t>
            </a:r>
          </a:p>
          <a:p>
            <a:pPr marL="285750" indent="-285750">
              <a:buSzPct val="100000"/>
              <a:buFont typeface="Arial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servizi</a:t>
            </a:r>
            <a:r>
              <a:rPr b="0"/>
              <a:t> (assicurazione auto, telefonia, visite mediche, consulenze di avvocati, saloni di bellezza, ..)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 cittadini acquistano</a:t>
            </a:r>
            <a:r>
              <a:t> nei negozi (fisici e non) </a:t>
            </a:r>
            <a:r>
              <a:rPr b="1"/>
              <a:t>beni e servizi con il reddito</a:t>
            </a:r>
            <a:r>
              <a:t> che percepiscono.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Le </a:t>
            </a:r>
            <a:r>
              <a:rPr b="1"/>
              <a:t>entrate</a:t>
            </a:r>
            <a:r>
              <a:t> di denaro di una famiglia in un dato periodo di tempo rappresentano il </a:t>
            </a:r>
            <a:r>
              <a:rPr b="1"/>
              <a:t>reddito</a:t>
            </a:r>
            <a:r>
              <a:t>.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R</a:t>
            </a:r>
            <a:r>
              <a:t>appresentano un reddito:</a:t>
            </a:r>
          </a:p>
          <a:p>
            <a:pPr marL="285750" indent="-285750">
              <a:buSzPct val="100000"/>
              <a:buFont typeface="Arial"/>
              <a:buChar char="•"/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lo stipendio</a:t>
            </a:r>
          </a:p>
          <a:p>
            <a:pPr marL="285750" indent="-285750">
              <a:buSzPct val="100000"/>
              <a:buFont typeface="Arial"/>
              <a:buChar char="•"/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la pensione</a:t>
            </a:r>
          </a:p>
          <a:p>
            <a:pPr marL="285750" indent="-285750">
              <a:buSzPct val="100000"/>
              <a:buFont typeface="Arial"/>
              <a:buChar char="•"/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le parcelle o onorari</a:t>
            </a:r>
          </a:p>
          <a:p>
            <a:pPr marL="285750" indent="-285750">
              <a:buSzPct val="100000"/>
              <a:buFont typeface="Arial"/>
              <a:buChar char="•"/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altri tipi di reddito, come ad esempio l’affitto di un immobile, una rendita finanziaria, i redditi di un’attività d’impresa, etc</a:t>
            </a:r>
            <a:endParaRPr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54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24350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egnaposto testo 1"/>
          <p:cNvSpPr txBox="1"/>
          <p:nvPr>
            <p:ph type="body" idx="1"/>
          </p:nvPr>
        </p:nvSpPr>
        <p:spPr>
          <a:xfrm>
            <a:off x="279631" y="1153363"/>
            <a:ext cx="8681688" cy="4846509"/>
          </a:xfrm>
          <a:prstGeom prst="rect">
            <a:avLst/>
          </a:prstGeom>
        </p:spPr>
        <p:txBody>
          <a:bodyPr/>
          <a:lstStyle/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E’ sempre </a:t>
            </a:r>
            <a:r>
              <a:rPr b="1"/>
              <a:t>opportuno adattare le spese al reddito</a:t>
            </a:r>
            <a:r>
              <a:t>, altrimenti  si corre il rischio di vivere al di sopra delle proprie possibilità per poi ritrovarsi con debiti da pagare.</a:t>
            </a: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Facciamo insieme una piccola esercitazione:</a:t>
            </a: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Una famiglia composta da padre, madre e 2 figli ha un reddito (stipendio) di  €900,00.</a:t>
            </a: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1/3 serve per la spesa alimentare</a:t>
            </a: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1/3 serve per spese varie (bollette, condominio,..).</a:t>
            </a: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Se in un mese decidessero di spendere €400,00 per comprare vestiti e scarpe possono farlo o si ritrovano con un debito</a:t>
            </a:r>
            <a:r>
              <a:rPr i="0"/>
              <a:t>?</a:t>
            </a:r>
          </a:p>
          <a:p>
            <a:pPr marL="0" indent="8785" defTabSz="814727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8785" defTabSz="407363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Ma allora </a:t>
            </a:r>
            <a:r>
              <a:rPr b="1"/>
              <a:t>come si fa a sapere come spendere il proprio denaro</a:t>
            </a:r>
            <a:r>
              <a:t>? </a:t>
            </a:r>
          </a:p>
          <a:p>
            <a:pPr marL="0" indent="8785" defTabSz="407363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8785" defTabSz="407363">
              <a:lnSpc>
                <a:spcPct val="90000"/>
              </a:lnSpc>
              <a:spcBef>
                <a:spcPts val="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Primo passo essenziale: non confondere i </a:t>
            </a:r>
            <a:r>
              <a:rPr b="1"/>
              <a:t>bisogni</a:t>
            </a:r>
            <a:r>
              <a:t>, ciò di cui non possiamo fare a meno, con i </a:t>
            </a:r>
            <a:r>
              <a:rPr b="1"/>
              <a:t>desideri</a:t>
            </a:r>
            <a:r>
              <a:t>, quello che ci piacerebbe avere. </a:t>
            </a:r>
          </a:p>
          <a:p>
            <a:pPr marL="0" indent="8785" defTabSz="407363">
              <a:lnSpc>
                <a:spcPct val="90000"/>
              </a:lnSpc>
              <a:spcBef>
                <a:spcPts val="9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Qualche esempio di </a:t>
            </a:r>
            <a:r>
              <a:rPr b="1"/>
              <a:t>bisogni</a:t>
            </a:r>
            <a:r>
              <a:t>? Il </a:t>
            </a:r>
            <a:r>
              <a:rPr b="1"/>
              <a:t>cibo</a:t>
            </a:r>
            <a:r>
              <a:t>, il </a:t>
            </a:r>
            <a:r>
              <a:rPr b="1"/>
              <a:t>riscaldamento</a:t>
            </a:r>
            <a:r>
              <a:t>, l’</a:t>
            </a:r>
            <a:r>
              <a:rPr b="1"/>
              <a:t>istruzione</a:t>
            </a:r>
            <a:r>
              <a:t>... Esempi di </a:t>
            </a:r>
            <a:r>
              <a:rPr b="1"/>
              <a:t>desider</a:t>
            </a:r>
            <a:r>
              <a:t>i? L’ultimo modello di smartphone, una t-shirt o uno zaino griffati, un taglio di capelli alla moda...</a:t>
            </a:r>
            <a:br/>
          </a:p>
          <a:p>
            <a:pPr marL="0" indent="8785" defTabSz="407363">
              <a:lnSpc>
                <a:spcPct val="90000"/>
              </a:lnSpc>
              <a:spcBef>
                <a:spcPts val="900"/>
              </a:spcBef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Questo non significa che si debba rinunciare per forza ai propri desideri, solo che </a:t>
            </a:r>
            <a:r>
              <a:rPr b="1"/>
              <a:t>occorre stabilire una gerarchia fra il necessario e ciò che lo è meno, o per niente</a:t>
            </a:r>
            <a:r>
              <a:t>.</a:t>
            </a:r>
            <a:br/>
          </a:p>
        </p:txBody>
      </p:sp>
      <p:sp>
        <p:nvSpPr>
          <p:cNvPr id="258" name="Titolo 2"/>
          <p:cNvSpPr txBox="1"/>
          <p:nvPr>
            <p:ph type="title"/>
          </p:nvPr>
        </p:nvSpPr>
        <p:spPr>
          <a:xfrm>
            <a:off x="371032" y="340535"/>
            <a:ext cx="8072743" cy="42308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Reddito e spese</a:t>
            </a:r>
          </a:p>
        </p:txBody>
      </p:sp>
      <p:sp>
        <p:nvSpPr>
          <p:cNvPr id="2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egnaposto numero diapositiva 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3" name="Titolo 3"/>
          <p:cNvSpPr txBox="1"/>
          <p:nvPr>
            <p:ph type="title"/>
          </p:nvPr>
        </p:nvSpPr>
        <p:spPr>
          <a:xfrm>
            <a:off x="383691" y="407649"/>
            <a:ext cx="8113398" cy="38442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Prezzi</a:t>
            </a:r>
          </a:p>
        </p:txBody>
      </p:sp>
      <p:pic>
        <p:nvPicPr>
          <p:cNvPr id="264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Con la moneta possiamo confrontare il valore economico dei beni o dei servizi, cioè il loro prezzo. Il prezzo è infatti la quantità di moneta necessaria per acquistare un bene o un servizio.…"/>
          <p:cNvSpPr txBox="1"/>
          <p:nvPr/>
        </p:nvSpPr>
        <p:spPr>
          <a:xfrm>
            <a:off x="338070" y="1013342"/>
            <a:ext cx="8467860" cy="4852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Con la moneta possiamo confrontare il valore economico</a:t>
            </a:r>
            <a:r>
              <a:rPr>
                <a:solidFill>
                  <a:srgbClr val="52AE32"/>
                </a:solidFill>
              </a:rPr>
              <a:t> </a:t>
            </a:r>
            <a:r>
              <a:t>dei beni o dei servizi, cioè il loro prezzo. </a:t>
            </a:r>
            <a:r>
              <a:rPr b="1"/>
              <a:t>Il prezzo è</a:t>
            </a:r>
            <a:r>
              <a:t> infatti </a:t>
            </a:r>
            <a:r>
              <a:rPr b="1"/>
              <a:t>la quantità di moneta necessaria per acquistare un bene o un servizio</a:t>
            </a:r>
            <a:r>
              <a:t>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spcBef>
                <a:spcPts val="12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spcBef>
                <a:spcPts val="12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spcBef>
                <a:spcPts val="12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457200">
              <a:spcBef>
                <a:spcPts val="12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Il prezzo dei beni e dei servizi si forma nel mercato in cui essi vengono scambiati</a:t>
            </a:r>
            <a:r>
              <a:rPr b="0"/>
              <a:t>, dove ci sono persone potenzialmente interessate a comprare il bene (domanda) e a offrirlo (offerta). </a:t>
            </a:r>
          </a:p>
          <a:p>
            <a:pPr defTabSz="457200">
              <a:spcBef>
                <a:spcPts val="12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In linea generale il </a:t>
            </a:r>
            <a:r>
              <a:rPr b="1"/>
              <a:t>prezzo</a:t>
            </a:r>
            <a:r>
              <a:t> di un prodotto o servizio è  </a:t>
            </a:r>
          </a:p>
          <a:p>
            <a:pPr algn="ctr" defTabSz="457200">
              <a:spcBef>
                <a:spcPts val="1200"/>
              </a:spcBef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P=Costo di produzione</a:t>
            </a:r>
            <a:r>
              <a:rPr b="0"/>
              <a:t> + </a:t>
            </a:r>
            <a:r>
              <a:t>Margine di guadagno </a:t>
            </a:r>
            <a:r>
              <a:rPr b="0"/>
              <a:t>(%</a:t>
            </a:r>
            <a:r>
              <a:rPr b="0"/>
              <a:t>)</a:t>
            </a:r>
            <a:endParaRPr b="0"/>
          </a:p>
          <a:p>
            <a:pPr defTabSz="457200">
              <a:spcBef>
                <a:spcPts val="12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112294" indent="-112294" defTabSz="457200">
              <a:spcBef>
                <a:spcPts val="800"/>
              </a:spcBef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costo di produzione </a:t>
            </a:r>
            <a:r>
              <a:rPr b="0"/>
              <a:t>include i costi per l'acquisto dei materiali, l’uso dei macchinari e degli edifici, la corrente elettrica, la retribuzione dei lavoratori, il trasporto e la distribuzione dei beni;</a:t>
            </a:r>
          </a:p>
          <a:p>
            <a:pPr marL="112294" indent="-112294" defTabSz="457200">
              <a:spcBef>
                <a:spcPts val="800"/>
              </a:spcBef>
              <a:buSzPct val="100000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margine di guadagno </a:t>
            </a:r>
            <a:r>
              <a:rPr b="0"/>
              <a:t>è la percentuale di utile che chi produce e chi vende desidera ottenere.</a:t>
            </a:r>
          </a:p>
        </p:txBody>
      </p:sp>
      <p:pic>
        <p:nvPicPr>
          <p:cNvPr id="266" name="Immagine 2" descr="Immagin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87062" y="1767745"/>
            <a:ext cx="2839918" cy="1403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Immagine 3" descr="Immagin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42870" y="1502988"/>
            <a:ext cx="1466199" cy="16679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egnaposto testo 1"/>
          <p:cNvSpPr txBox="1"/>
          <p:nvPr>
            <p:ph type="body" idx="1"/>
          </p:nvPr>
        </p:nvSpPr>
        <p:spPr>
          <a:xfrm>
            <a:off x="244650" y="1204547"/>
            <a:ext cx="8708554" cy="4844563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Spieghiamola con un esempio…..</a:t>
            </a:r>
          </a:p>
          <a:p>
            <a:pPr marL="0" indent="0">
              <a:buSzTx/>
              <a:buNone/>
              <a:defRPr i="1" sz="1400">
                <a:latin typeface="Calibri"/>
                <a:ea typeface="Calibri"/>
                <a:cs typeface="Calibri"/>
                <a:sym typeface="Calibri"/>
              </a:defRPr>
            </a:pPr>
            <a:r>
              <a:t>Laura, Giulia e Caterina acquistano la frutta dall’</a:t>
            </a:r>
            <a:r>
              <a:rPr b="1"/>
              <a:t>unico fruttivendolo della città</a:t>
            </a:r>
            <a:r>
              <a:t>, il signor Vito, che vende le sue mele a 2 euro al kg. Poiché le clienti non mancano, il Signor Vito, consapevole di essere l’unico fruttivendolo della città, dopo qualche tempo decide di alzare il prezzo delle mele a 3 euro al kg per guadagnare di più. Le signore non sono contente, ma visto che non c’è alternativa, continuano ad acquistare la frutta da lui.</a:t>
            </a:r>
          </a:p>
          <a:p>
            <a:pPr marL="0" indent="152400"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i="1" sz="13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 sz="1400"/>
              <a:t>n un’altra città</a:t>
            </a:r>
            <a:r>
              <a:rPr sz="1400"/>
              <a:t>, invece, Martina deve scegliere in quale dei </a:t>
            </a:r>
            <a:r>
              <a:rPr b="1" sz="1400"/>
              <a:t>due negozi di orto-frutta</a:t>
            </a:r>
            <a:r>
              <a:rPr sz="1400"/>
              <a:t> recarsi a fare la spesa. Nel negozio del signor Pasquale, che è più vicino a casa sua, le mele costano 2 euro al chilo, mentre nel negozio del signor Pino, che è più distante, costano solo 1 euro al chilo e sono anche più buone. Dopo qualche tempo, il signor Pasquale decide di abbassare il prezzo delle mele a 1,50 euro al chilo; certo guadagnerà di meno, ma così almeno riuscirà a convincere Martina ad acquistare le mele da lui. Martina è contenta, perché </a:t>
            </a:r>
            <a:r>
              <a:rPr b="1" sz="1400"/>
              <a:t>finché i due negozianti continueranno a farsi concorrenza i prezzi rimarranno bassi</a:t>
            </a:r>
            <a:r>
              <a:rPr sz="1400"/>
              <a:t>.</a:t>
            </a:r>
          </a:p>
        </p:txBody>
      </p:sp>
      <p:sp>
        <p:nvSpPr>
          <p:cNvPr id="270" name="Titolo 2"/>
          <p:cNvSpPr txBox="1"/>
          <p:nvPr>
            <p:ph type="title"/>
          </p:nvPr>
        </p:nvSpPr>
        <p:spPr>
          <a:xfrm>
            <a:off x="257351" y="358134"/>
            <a:ext cx="8186423" cy="377491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La legge della Domanda e dell’Offerta                                            </a:t>
            </a:r>
            <a:r>
              <a:rPr sz="1800"/>
              <a:t>1/2</a:t>
            </a:r>
          </a:p>
        </p:txBody>
      </p:sp>
      <p:pic>
        <p:nvPicPr>
          <p:cNvPr id="271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94091" y="2278485"/>
            <a:ext cx="2609670" cy="1188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94093" y="4795015"/>
            <a:ext cx="2609670" cy="125374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4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44639" y="6417609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egnaposto testo 1"/>
          <p:cNvSpPr txBox="1"/>
          <p:nvPr>
            <p:ph type="body" idx="1"/>
          </p:nvPr>
        </p:nvSpPr>
        <p:spPr>
          <a:xfrm>
            <a:off x="269997" y="1260000"/>
            <a:ext cx="8683206" cy="469239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variazione di prezzo di un prodotto è determinata dal principio della domanda e dell’offerta</a:t>
            </a:r>
            <a:r>
              <a:rPr b="0"/>
              <a:t>. 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Nei nostri esempi:</a:t>
            </a:r>
          </a:p>
          <a:p>
            <a:pPr>
              <a:buClrTx/>
              <a:buSzPts val="1400"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le signore che si recano a fare la spesa</a:t>
            </a:r>
            <a:r>
              <a:rPr b="0"/>
              <a:t> rappresentano la </a:t>
            </a:r>
            <a:r>
              <a:t>domanda</a:t>
            </a:r>
            <a:r>
              <a:rPr b="0"/>
              <a:t>, 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mentre </a:t>
            </a:r>
          </a:p>
          <a:p>
            <a:pPr>
              <a:buClrTx/>
              <a:buSzPts val="1400"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</a:t>
            </a:r>
            <a:r>
              <a:rPr b="1"/>
              <a:t> negozianti</a:t>
            </a:r>
            <a:r>
              <a:t> rappresentano l’</a:t>
            </a:r>
            <a:r>
              <a:rPr b="1"/>
              <a:t>offerta</a:t>
            </a:r>
            <a:r>
              <a:t>. </a:t>
            </a: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Quando la domanda supera l’offerta</a:t>
            </a:r>
            <a:r>
              <a:rPr b="0"/>
              <a:t>, cioè ci sono molte persone disposte a comprare e pochi negozianti che dispongono di un prodotto, allora </a:t>
            </a:r>
            <a:r>
              <a:t>i prezzi salgono</a:t>
            </a:r>
            <a:r>
              <a:rPr b="0"/>
              <a:t>. </a:t>
            </a:r>
          </a:p>
          <a:p>
            <a:pPr marL="0" indent="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Quando</a:t>
            </a:r>
            <a:r>
              <a:rPr b="0"/>
              <a:t> invece l</a:t>
            </a:r>
            <a:r>
              <a:t>’offerta supera la domanda</a:t>
            </a:r>
            <a:r>
              <a:rPr b="0"/>
              <a:t>, cioè c’è una grande disponibilità di prodotto e poche persone intenzionate a comprarlo, allora </a:t>
            </a:r>
            <a:r>
              <a:t>i prezzi scendono</a:t>
            </a:r>
            <a:r>
              <a:rPr b="0"/>
              <a:t>.</a:t>
            </a:r>
          </a:p>
        </p:txBody>
      </p:sp>
      <p:sp>
        <p:nvSpPr>
          <p:cNvPr id="277" name="Titolo 2"/>
          <p:cNvSpPr txBox="1"/>
          <p:nvPr>
            <p:ph type="title"/>
          </p:nvPr>
        </p:nvSpPr>
        <p:spPr>
          <a:xfrm>
            <a:off x="400364" y="367994"/>
            <a:ext cx="8043410" cy="424075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La legge della Domanda e dell’Offerta                                        </a:t>
            </a:r>
            <a:r>
              <a:rPr sz="1800"/>
              <a:t>2/2</a:t>
            </a:r>
          </a:p>
        </p:txBody>
      </p:sp>
      <p:pic>
        <p:nvPicPr>
          <p:cNvPr id="278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4384" y="3875323"/>
            <a:ext cx="3765675" cy="2074506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573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egnaposto numero diapositiva 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3" name="Titolo 3"/>
          <p:cNvSpPr txBox="1"/>
          <p:nvPr>
            <p:ph type="title"/>
          </p:nvPr>
        </p:nvSpPr>
        <p:spPr>
          <a:xfrm>
            <a:off x="415869" y="469717"/>
            <a:ext cx="8081220" cy="38442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Potere d’acquisto</a:t>
            </a:r>
          </a:p>
        </p:txBody>
      </p:sp>
      <p:pic>
        <p:nvPicPr>
          <p:cNvPr id="284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Una formula con la quale è possibile fare una sintesi del concetto di potere d’acquisto è:…"/>
          <p:cNvSpPr txBox="1"/>
          <p:nvPr/>
        </p:nvSpPr>
        <p:spPr>
          <a:xfrm>
            <a:off x="328243" y="1107877"/>
            <a:ext cx="8497932" cy="508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potere d’acquisto</a:t>
            </a:r>
            <a:r>
              <a:t> è la </a:t>
            </a:r>
            <a:r>
              <a:rPr b="1"/>
              <a:t>capacità di acquistare beni e servizi con una determinata quantità di denaro</a:t>
            </a:r>
            <a:r>
              <a:t>. In altre parole, rappresenta la capacità di un individuo o di una comunità di acquistare beni e servizi in base al valore reale del denaro che possiedono.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Una </a:t>
            </a:r>
            <a:r>
              <a:rPr b="1"/>
              <a:t>formula</a:t>
            </a:r>
            <a:r>
              <a:t> con la quale è possibile fare una sintesi del concetto di </a:t>
            </a:r>
            <a:r>
              <a:rPr b="1"/>
              <a:t>potere d’acquisto</a:t>
            </a:r>
            <a:r>
              <a:t> è: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ctr"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Pa = 1/P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nella quale </a:t>
            </a:r>
            <a:r>
              <a:rPr b="1"/>
              <a:t>Pa</a:t>
            </a:r>
            <a:r>
              <a:t> indica il </a:t>
            </a:r>
            <a:r>
              <a:rPr b="1"/>
              <a:t>potere d’acquisto</a:t>
            </a:r>
            <a:r>
              <a:t> di una moneta, mentre </a:t>
            </a:r>
            <a:r>
              <a:rPr b="1"/>
              <a:t>P</a:t>
            </a:r>
            <a:r>
              <a:t> indica il </a:t>
            </a:r>
            <a:r>
              <a:rPr b="1"/>
              <a:t>prezzo</a:t>
            </a:r>
            <a:r>
              <a:t> della merce. </a:t>
            </a: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Pa</a:t>
            </a:r>
            <a:r>
              <a:rPr b="0"/>
              <a:t> e </a:t>
            </a:r>
            <a:r>
              <a:t>P</a:t>
            </a:r>
            <a:r>
              <a:rPr b="0"/>
              <a:t> sono </a:t>
            </a:r>
            <a:r>
              <a:t>inversamente proporzionali</a:t>
            </a:r>
            <a:r>
              <a:rPr b="0"/>
              <a:t>, ossia, </a:t>
            </a:r>
            <a:r>
              <a:t>il potere d’acquisto </a:t>
            </a:r>
            <a:r>
              <a:rPr b="0"/>
              <a:t>(la capacità di acquistare beni e servizi)</a:t>
            </a:r>
            <a:r>
              <a:t> aumenta se i prezzi diminuiscono</a:t>
            </a:r>
            <a:r>
              <a:rPr b="0"/>
              <a:t> e viceversa (il potere d’acquisto diminuisce se i prezzi aumentano).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Facciamo un </a:t>
            </a:r>
            <a:r>
              <a:rPr b="1" i="1"/>
              <a:t>esempio</a:t>
            </a:r>
            <a:r>
              <a:t>: 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Una famiglia con 5 persone spende 10 euro per acquistare 10 kg di biscotti della marca Jolly Premium. Se il mese successivo il prezzo degli stessi biscotti aumento da 1 euro a 2 euro al chilo, la famiglia con 10 euro potrà acquistarne solo 5 kg anziché 10 Kg. Quindi il potere d’acquisto della famiglia relativamente ai biscotti Jolly Premium si è dimezzato.</a:t>
            </a:r>
          </a:p>
          <a:p>
            <a:pPr>
              <a:defRPr i="1">
                <a:latin typeface="Calibri"/>
                <a:ea typeface="Calibri"/>
                <a:cs typeface="Calibri"/>
                <a:sym typeface="Calibri"/>
              </a:defRPr>
            </a:pPr>
            <a:r>
              <a:t>Cosa può fare la famiglia??</a:t>
            </a:r>
          </a:p>
        </p:txBody>
      </p:sp>
      <p:pic>
        <p:nvPicPr>
          <p:cNvPr id="286" name="Immagine 1" descr="Immagin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0739" y="1598905"/>
            <a:ext cx="2971478" cy="1197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egnaposto testo 1"/>
          <p:cNvSpPr txBox="1"/>
          <p:nvPr>
            <p:ph type="body" idx="1"/>
          </p:nvPr>
        </p:nvSpPr>
        <p:spPr>
          <a:xfrm>
            <a:off x="83385" y="1099267"/>
            <a:ext cx="8683205" cy="4954702"/>
          </a:xfrm>
          <a:prstGeom prst="rect">
            <a:avLst/>
          </a:prstGeom>
        </p:spPr>
        <p:txBody>
          <a:bodyPr/>
          <a:lstStyle/>
          <a:p>
            <a:pPr marL="0" indent="152400" defTabSz="457200">
              <a:spcBef>
                <a:spcPts val="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I </a:t>
            </a:r>
            <a:r>
              <a:rPr b="1"/>
              <a:t>prezzi </a:t>
            </a:r>
            <a:r>
              <a:t>di un bene o di un servizio </a:t>
            </a:r>
            <a:r>
              <a:rPr b="1"/>
              <a:t>possono variare significativamente</a:t>
            </a:r>
            <a:r>
              <a:t>  nello </a:t>
            </a:r>
            <a:r>
              <a:rPr b="1"/>
              <a:t>spazio</a:t>
            </a:r>
            <a:r>
              <a:t>, ossia </a:t>
            </a:r>
            <a:r>
              <a:rPr b="1"/>
              <a:t>nel luogo dove vengono acquistati</a:t>
            </a:r>
            <a:r>
              <a:t>.</a:t>
            </a:r>
          </a:p>
          <a:p>
            <a:pPr marL="0" indent="152400" defTabSz="457200">
              <a:spcBef>
                <a:spcPts val="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Ad </a:t>
            </a:r>
            <a:r>
              <a:rPr b="1"/>
              <a:t>esempio</a:t>
            </a:r>
            <a:r>
              <a:rPr b="1"/>
              <a:t> </a:t>
            </a:r>
            <a:r>
              <a:rPr i="1"/>
              <a:t>lo stesso pacco di biscotti o un chilo di fragole avrà un prezzo diverso se acquistato nel negozio vicino casa, su un banco del mercato, in un grande supermercato del centro commerciale, in un mini-market del quartiere.</a:t>
            </a:r>
            <a:endParaRPr i="1"/>
          </a:p>
          <a:p>
            <a:pPr marL="0" indent="152400" defTabSz="457200">
              <a:spcBef>
                <a:spcPts val="1200"/>
              </a:spcBef>
              <a:buSzTx/>
              <a:buNone/>
              <a:defRPr sz="1300">
                <a:latin typeface="Calibri"/>
                <a:ea typeface="Calibri"/>
                <a:cs typeface="Calibri"/>
                <a:sym typeface="Calibri"/>
              </a:defRPr>
            </a:pPr>
            <a:r>
              <a:t>In particolare i prezzi variano da città a città, da regione a regione.</a:t>
            </a:r>
          </a:p>
        </p:txBody>
      </p:sp>
      <p:sp>
        <p:nvSpPr>
          <p:cNvPr id="289" name="Titolo 2"/>
          <p:cNvSpPr txBox="1"/>
          <p:nvPr>
            <p:ph type="title"/>
          </p:nvPr>
        </p:nvSpPr>
        <p:spPr>
          <a:xfrm>
            <a:off x="269997" y="378068"/>
            <a:ext cx="8173778" cy="46599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Variazione dei prezzi in base al luogo</a:t>
            </a:r>
          </a:p>
        </p:txBody>
      </p:sp>
      <p:pic>
        <p:nvPicPr>
          <p:cNvPr id="290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375" y="2456595"/>
            <a:ext cx="4035674" cy="2951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magine 4" descr="Immagin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0949" y="1888719"/>
            <a:ext cx="1996350" cy="3785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3" name="Tabella presente nell’articolo di Massimiliano Jattoni Dall’Asén pubblicato il 27.01.2023 sul Corriere della Sera al titolo: “Costo della vita, davvero al Sud è più basso? Le differenze tra città e la tabella dei prezzi"/>
          <p:cNvSpPr txBox="1"/>
          <p:nvPr/>
        </p:nvSpPr>
        <p:spPr>
          <a:xfrm>
            <a:off x="161440" y="5495256"/>
            <a:ext cx="5344589" cy="558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Tabella presente nell’articolo di Massimiliano Jattoni Dall’Asén pubblicato il 27.01.2023 sul Corriere della Sera al titolo: “Costo della vita, davvero al Sud è più basso? Le differenze tra città e la tabella dei prezzi</a:t>
            </a:r>
          </a:p>
        </p:txBody>
      </p:sp>
      <p:sp>
        <p:nvSpPr>
          <p:cNvPr id="294" name="Tabella pubblicata a luglio 2022 dall’Osservatorio Facile.it"/>
          <p:cNvSpPr txBox="1"/>
          <p:nvPr/>
        </p:nvSpPr>
        <p:spPr>
          <a:xfrm>
            <a:off x="6049162" y="5781673"/>
            <a:ext cx="3040143" cy="228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Tabella pubblicata a luglio 2022 dall’Osservatorio Facile.it</a:t>
            </a:r>
          </a:p>
        </p:txBody>
      </p:sp>
      <p:pic>
        <p:nvPicPr>
          <p:cNvPr id="295" name="Google Shape;84;p13" descr="Google Shape;84;p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82;p13"/>
          <p:cNvSpPr txBox="1"/>
          <p:nvPr>
            <p:ph type="body" idx="1"/>
          </p:nvPr>
        </p:nvSpPr>
        <p:spPr>
          <a:xfrm>
            <a:off x="233998" y="1291925"/>
            <a:ext cx="8690404" cy="427415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r>
              <a:t>“ll presente modulo formativo (di seguito “Modulo”) ha solo finalità didattiche. Le stime e le valutazioni contenute nel presente Modulo rappresentano l’opinione autonoma e indipendente di UniGens – Organizzazione di Volontariato (di seguito “UniGens”) e si basano su dati e informazioni tratte da fonti che UniGens ritiene attendibili (che vengono specificamente citate), ma sulle quali non rilascia alcuna garanzia e non si assume alcuna responsabilità circa la loro completezza, correttezza e veridicità. I contenuti del Modulo sono offerti da UniGens puramente a scopo didattico/informativo e non devono essere considerati in alcun modo sostitutivi di una eventuale specifica e personale consulenza rilasciata  da Istituti di  Credito direttamente al singolo interessato. Le informazioni e i dati forniti sono da considerarsi aggiornati alla data riportata nel Modulo.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UniGens si riserva il diritto di aggiornare/modificare i dati e le informazioni espresse nel Modulo in qualsiasi momento senza alcun preavviso.</a:t>
            </a:r>
          </a:p>
          <a:p>
            <a:pPr marL="0" indent="0" algn="just" defTabSz="731519">
              <a:lnSpc>
                <a:spcPct val="80000"/>
              </a:lnSpc>
              <a:spcBef>
                <a:spcPts val="0"/>
              </a:spcBef>
              <a:buSzTx/>
              <a:buNone/>
              <a:defRPr i="1" sz="1600">
                <a:latin typeface="Calibri"/>
                <a:ea typeface="Calibri"/>
                <a:cs typeface="Calibri"/>
                <a:sym typeface="Calibri"/>
              </a:defRPr>
            </a:pPr>
            <a:br/>
            <a:r>
              <a:t>I contenuti del Modulo - comprensivi di dati, notizie, informazioni, immagini, grafici, disegni, marchi e nomi a dominio - sono di proprietà di UniGens, se non diversamente indicato, coperti da copyright e dalla normativa in materia di proprietà industriale. Non è concessa alcuna licenza né diritto d'uso e pertanto non è consentito riprodurne i contenuti, in tutto o in parte, su alcun supporto, copiarli, pubblicarli e utilizzarli a scopo commerciale senza preventiva autorizzazione scritta di UniGens, salva la possibilità di farne copia per uso esclusivamente personale”.</a:t>
            </a:r>
          </a:p>
        </p:txBody>
      </p:sp>
      <p:sp>
        <p:nvSpPr>
          <p:cNvPr id="113" name="Google Shape;83;p13"/>
          <p:cNvSpPr txBox="1"/>
          <p:nvPr>
            <p:ph type="title"/>
          </p:nvPr>
        </p:nvSpPr>
        <p:spPr>
          <a:xfrm>
            <a:off x="234000" y="475200"/>
            <a:ext cx="8690400" cy="306366"/>
          </a:xfrm>
          <a:prstGeom prst="rect">
            <a:avLst/>
          </a:prstGeom>
        </p:spPr>
        <p:txBody>
          <a:bodyPr/>
          <a:lstStyle>
            <a:lvl1pPr defTabSz="804672">
              <a:lnSpc>
                <a:spcPct val="78571"/>
              </a:lnSpc>
              <a:defRPr sz="2400"/>
            </a:lvl1pPr>
          </a:lstStyle>
          <a:p>
            <a:pPr/>
            <a:r>
              <a:t>Disclaimer</a:t>
            </a:r>
          </a:p>
        </p:txBody>
      </p:sp>
      <p:pic>
        <p:nvPicPr>
          <p:cNvPr id="114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5" y="6417610"/>
            <a:ext cx="1108570" cy="162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86;p13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egnaposto testo 1"/>
          <p:cNvSpPr txBox="1"/>
          <p:nvPr>
            <p:ph type="body" idx="1"/>
          </p:nvPr>
        </p:nvSpPr>
        <p:spPr>
          <a:xfrm>
            <a:off x="377409" y="1073385"/>
            <a:ext cx="8389182" cy="3918672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L'</a:t>
            </a:r>
            <a:r>
              <a:rPr b="1"/>
              <a:t>inflazione</a:t>
            </a:r>
            <a:r>
              <a:t> è l'aumento generalizzato dei prezzi dei beni (cibo, energia elettrica, carburanti, ecc.) e dei servizi (un taglio di capelli, un biglietto del treno, ecc.).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L'inflazione non riguarda quindi il prezzo di singoli prodotti ma interessa molti beni e servizi.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L'aumento dei prezzi fa diminuire la quantità di beni o servizi che possiamo acquistare con i nostri soldi: per questo si dice che l'inflazione </a:t>
            </a:r>
            <a:r>
              <a:rPr b="1"/>
              <a:t>riduce il valore della moneta nel tempo</a:t>
            </a:r>
            <a:r>
              <a:t>.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contrario dell'inflazione, cioè la diminuzione generalizzata dei prezzi, viene definita </a:t>
            </a:r>
            <a:r>
              <a:rPr b="1"/>
              <a:t>deflazione</a:t>
            </a:r>
            <a:r>
              <a:t>.</a:t>
            </a:r>
          </a:p>
        </p:txBody>
      </p:sp>
      <p:pic>
        <p:nvPicPr>
          <p:cNvPr id="298" name="Cos'è l'inflazione.mp4" descr="Cos'è l'inflazion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726980" y="3025786"/>
            <a:ext cx="5046949" cy="283891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Video realizzato da Fondazione per l’Educazione Finanziaria e al Risparmi, disponibile all’indirizzo https://www.youtube.com/watch?v=A-03odRWIfg"/>
          <p:cNvSpPr txBox="1"/>
          <p:nvPr/>
        </p:nvSpPr>
        <p:spPr>
          <a:xfrm>
            <a:off x="192458" y="5864695"/>
            <a:ext cx="8465060" cy="22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100">
                <a:latin typeface="Calibri"/>
                <a:ea typeface="Calibri"/>
                <a:cs typeface="Calibri"/>
                <a:sym typeface="Calibri"/>
              </a:defRPr>
            </a:pPr>
            <a:r>
              <a:t>Video realizzato da Fondazione per l’Educazione Finanziaria e al Risparmi, disponibile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https://www.youtube.com/watch?v=A-03odRWIfg</a:t>
            </a:r>
          </a:p>
        </p:txBody>
      </p:sp>
      <p:pic>
        <p:nvPicPr>
          <p:cNvPr id="300" name="Google Shape;84;p13" descr="Google Shape;84;p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17712" y="6389705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2" name="Titolo 2"/>
          <p:cNvSpPr txBox="1"/>
          <p:nvPr>
            <p:ph type="title"/>
          </p:nvPr>
        </p:nvSpPr>
        <p:spPr>
          <a:xfrm>
            <a:off x="366870" y="454460"/>
            <a:ext cx="8116236" cy="43919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variazione dei prezzi nel tempo: l’inflazione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06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298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9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9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458;p38" descr="Google Shape;458;p38"/>
          <p:cNvPicPr>
            <a:picLocks noChangeAspect="1"/>
          </p:cNvPicPr>
          <p:nvPr/>
        </p:nvPicPr>
        <p:blipFill>
          <a:blip r:embed="rId2">
            <a:extLst/>
          </a:blip>
          <a:srcRect l="0" t="0" r="32701" b="0"/>
          <a:stretch>
            <a:fillRect/>
          </a:stretch>
        </p:blipFill>
        <p:spPr>
          <a:xfrm>
            <a:off x="-2" y="0"/>
            <a:ext cx="9144004" cy="42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Google Shape;461;p38" descr="Google Shape;461;p3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9999" y="6120000"/>
            <a:ext cx="2463489" cy="360008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Google Shape;462;p38"/>
          <p:cNvSpPr txBox="1"/>
          <p:nvPr>
            <p:ph type="ctrTitle"/>
          </p:nvPr>
        </p:nvSpPr>
        <p:spPr>
          <a:xfrm>
            <a:off x="2392387" y="1365363"/>
            <a:ext cx="4359226" cy="456728"/>
          </a:xfrm>
          <a:prstGeom prst="rect">
            <a:avLst/>
          </a:prstGeom>
        </p:spPr>
        <p:txBody>
          <a:bodyPr/>
          <a:lstStyle>
            <a:lvl1pPr defTabSz="731519">
              <a:lnSpc>
                <a:spcPct val="72727"/>
              </a:lnSpc>
              <a:defRPr i="1" sz="3500">
                <a:solidFill>
                  <a:srgbClr val="FFFFFF"/>
                </a:solidFill>
              </a:defRPr>
            </a:lvl1pPr>
          </a:lstStyle>
          <a:p>
            <a:pPr/>
            <a:r>
              <a:t>Grazie per l’attenzione!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egnaposto numero diapositiva 1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8" name="Segnaposto testo 2"/>
          <p:cNvSpPr txBox="1"/>
          <p:nvPr>
            <p:ph type="body" sz="half" idx="1"/>
          </p:nvPr>
        </p:nvSpPr>
        <p:spPr>
          <a:xfrm>
            <a:off x="177738" y="1200985"/>
            <a:ext cx="8530282" cy="2684167"/>
          </a:xfrm>
          <a:prstGeom prst="rect">
            <a:avLst/>
          </a:prstGeom>
        </p:spPr>
        <p:txBody>
          <a:bodyPr/>
          <a:lstStyle/>
          <a:p>
            <a:pPr marL="0" indent="94488" defTabSz="566927">
              <a:spcBef>
                <a:spcPts val="100"/>
              </a:spcBef>
              <a:buSzTx/>
              <a:buNone/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Introduzione ai concetti di base sul denaro</a:t>
            </a:r>
            <a:r>
              <a:rPr b="0"/>
              <a:t>: </a:t>
            </a:r>
          </a:p>
          <a:p>
            <a:pPr marL="283463" indent="-188976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presentare monete e banconote in uso nell’UE; </a:t>
            </a:r>
          </a:p>
          <a:p>
            <a:pPr marL="283463" indent="-188976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comprendere che il danaro serve come mezzo di scambio per retribuire il lavoro ed acquistare beni e servizi</a:t>
            </a:r>
          </a:p>
          <a:p>
            <a:pPr marL="0" indent="94488" defTabSz="566927">
              <a:spcBef>
                <a:spcPts val="100"/>
              </a:spcBef>
              <a:buSzTx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94488" defTabSz="566927">
              <a:spcBef>
                <a:spcPts val="100"/>
              </a:spcBef>
              <a:buSzTx/>
              <a:buNone/>
              <a:defRPr b="1" sz="1600">
                <a:latin typeface="Calibri"/>
                <a:ea typeface="Calibri"/>
                <a:cs typeface="Calibri"/>
                <a:sym typeface="Calibri"/>
              </a:defRPr>
            </a:pPr>
            <a:r>
              <a:t>Comprendere il valore del denaro</a:t>
            </a:r>
            <a:r>
              <a:rPr b="0"/>
              <a:t>:</a:t>
            </a:r>
          </a:p>
          <a:p>
            <a:pPr marL="283463" indent="-188976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sapere che per lo stesso bene esistono prezzi differenti</a:t>
            </a:r>
          </a:p>
          <a:p>
            <a:pPr marL="283463" indent="-188976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calcolare quanti beni si possono acquistare con un determinato budget</a:t>
            </a:r>
          </a:p>
          <a:p>
            <a:pPr marL="283463" indent="-188976" defTabSz="566927">
              <a:spcBef>
                <a:spcPts val="100"/>
              </a:spcBef>
              <a:buClr>
                <a:srgbClr val="000000"/>
              </a:buClr>
              <a:buSzPts val="1600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capire la differenza tra bisogni e desideri</a:t>
            </a:r>
          </a:p>
        </p:txBody>
      </p:sp>
      <p:sp>
        <p:nvSpPr>
          <p:cNvPr id="119" name="Titolo 3"/>
          <p:cNvSpPr txBox="1"/>
          <p:nvPr>
            <p:ph type="title"/>
          </p:nvPr>
        </p:nvSpPr>
        <p:spPr>
          <a:xfrm>
            <a:off x="257352" y="376744"/>
            <a:ext cx="8233734" cy="4743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Indice per argomenti_ 1^ modulo_classe 5^ scuola primaria</a:t>
            </a:r>
          </a:p>
        </p:txBody>
      </p:sp>
      <p:pic>
        <p:nvPicPr>
          <p:cNvPr id="120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2" y="6417607"/>
            <a:ext cx="1108575" cy="16200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Nota: ove non diversamente indicato nelle singole slide, il materiale di riferimento per gli argomenti trattati in questo modulo sono stati desunti/elaborati da “I quaderni didattici della Banca d’Italia” disponibili all’indirizzo https://www.bancaditali"/>
          <p:cNvSpPr txBox="1"/>
          <p:nvPr/>
        </p:nvSpPr>
        <p:spPr>
          <a:xfrm>
            <a:off x="105964" y="5366982"/>
            <a:ext cx="8932073" cy="3936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000">
                <a:latin typeface="Calibri"/>
                <a:ea typeface="Calibri"/>
                <a:cs typeface="Calibri"/>
                <a:sym typeface="Calibri"/>
              </a:defRPr>
            </a:pPr>
            <a:r>
              <a:t>Nota: ove non diversamente indicato nelle singole slide, il materiale di riferimento per gli argomenti trattati in questo modulo sono stati desunti/elaborati da “I quaderni didattici della Banca d’Italia” disponibili all’indirizzo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https://www.bancaditalia.it/pubblicazioni/quaderni-didattici/index.html?com.dotmarketing.htmlpage.language=102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egnaposto numero diapositiva 1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4" name="Titolo 3"/>
          <p:cNvSpPr txBox="1"/>
          <p:nvPr>
            <p:ph type="title"/>
          </p:nvPr>
        </p:nvSpPr>
        <p:spPr>
          <a:xfrm>
            <a:off x="310670" y="407649"/>
            <a:ext cx="8186419" cy="38442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Cos’è la moneta</a:t>
            </a:r>
          </a:p>
        </p:txBody>
      </p:sp>
      <p:pic>
        <p:nvPicPr>
          <p:cNvPr id="125" name="Google Shape;84;p13" descr="Google Shape;84;p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7713" y="6417612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ttangolo 1"/>
          <p:cNvSpPr txBox="1"/>
          <p:nvPr/>
        </p:nvSpPr>
        <p:spPr>
          <a:xfrm>
            <a:off x="290370" y="1136622"/>
            <a:ext cx="8385879" cy="5281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>
              <a:lnSpc>
                <a:spcPct val="105999"/>
              </a:lnSpc>
              <a:defRPr>
                <a:solidFill>
                  <a:srgbClr val="001028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moneta</a:t>
            </a:r>
            <a:r>
              <a:t> è:</a:t>
            </a:r>
          </a:p>
          <a:p>
            <a:pPr algn="just">
              <a:lnSpc>
                <a:spcPct val="105999"/>
              </a:lnSpc>
              <a:defRPr>
                <a:solidFill>
                  <a:srgbClr val="001028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just">
              <a:buSzPct val="100000"/>
              <a:buFont typeface="Helvetica"/>
              <a:buChar char="✓"/>
              <a:tabLst>
                <a:tab pos="457200" algn="l"/>
              </a:tabLst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mezzo di scambio (o mezzo di pagamento): </a:t>
            </a:r>
            <a:r>
              <a:rPr b="0"/>
              <a:t>la moneta serve per acquistare un bene (un oggetto) o pagare un servizio (un’attività).</a:t>
            </a:r>
          </a:p>
          <a:p>
            <a:pPr marL="330200" algn="just">
              <a:tabLst>
                <a:tab pos="457200" algn="l"/>
              </a:tabLst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Esempio: </a:t>
            </a:r>
            <a:r>
              <a:rPr b="0"/>
              <a:t>quando compriamo penne, quaderni, .. , scambiamo alla cassa le nostre monete e banconote con una certa quantità di materiale di cancelleria acquistato.</a:t>
            </a:r>
            <a:endParaRPr b="0"/>
          </a:p>
          <a:p>
            <a:pPr algn="just">
              <a:tabLst>
                <a:tab pos="457200" algn="l"/>
              </a:tabLst>
              <a:defRPr b="1" i="1"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001028"/>
              </a:solidFill>
            </a:endParaRPr>
          </a:p>
          <a:p>
            <a:pPr algn="just">
              <a:tabLst>
                <a:tab pos="457200" algn="l"/>
              </a:tabLst>
              <a:defRPr b="1" sz="600">
                <a:solidFill>
                  <a:srgbClr val="001028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just">
              <a:buSzPct val="100000"/>
              <a:buFont typeface="Helvetica"/>
              <a:buChar char="✓"/>
              <a:tabLst>
                <a:tab pos="457200" algn="l"/>
              </a:tabLst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t>unità di conto</a:t>
            </a:r>
            <a:r>
              <a:rPr b="0"/>
              <a:t>: cioè un’</a:t>
            </a:r>
            <a:r>
              <a:t>unità di misura che ci permette di misurare il valore</a:t>
            </a:r>
            <a:r>
              <a:rPr b="0"/>
              <a:t> di una cosa. Il valore delle cose si esprime con la quantità di moneta che serve per acquistarle: il prezzo.</a:t>
            </a:r>
          </a:p>
          <a:p>
            <a:pPr marL="330200" algn="just">
              <a:tabLst>
                <a:tab pos="457200" algn="l"/>
              </a:tabLst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Esempio: </a:t>
            </a:r>
            <a:r>
              <a:rPr b="0"/>
              <a:t>così come è possibile misurare l’altezza di un bambino/a o di un palazzo, pesare una mela e un libro, misurare la capacità di una bottiglia e di una vasca, così è possibile confrontare il prezzo di una casa e di un’automobile.</a:t>
            </a:r>
            <a:endParaRPr b="0"/>
          </a:p>
          <a:p>
            <a:pPr algn="just">
              <a:tabLst>
                <a:tab pos="457200" algn="l"/>
              </a:tabLst>
              <a:defRPr b="1" i="1"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just">
              <a:tabLst>
                <a:tab pos="457200" algn="l"/>
              </a:tabLst>
              <a:defRPr i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342900" indent="-342900" algn="just">
              <a:buSzPct val="100000"/>
              <a:buFont typeface="Helvetica"/>
              <a:buChar char="✓"/>
              <a:tabLst>
                <a:tab pos="457200" algn="l"/>
              </a:tabLst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rPr i="0"/>
              <a:t>r</a:t>
            </a:r>
            <a:r>
              <a:rPr i="0"/>
              <a:t>iserva di valore</a:t>
            </a:r>
            <a:r>
              <a:rPr b="0" i="0"/>
              <a:t>: la moneta rappresenta la nostra </a:t>
            </a:r>
            <a:r>
              <a:rPr i="0"/>
              <a:t>possibilità di fare acquisti</a:t>
            </a:r>
            <a:r>
              <a:rPr b="0" i="0"/>
              <a:t> e questa possibilità </a:t>
            </a:r>
            <a:r>
              <a:rPr i="0"/>
              <a:t>può essere conservata nel tempo</a:t>
            </a:r>
            <a:r>
              <a:rPr b="0" i="0"/>
              <a:t>. Quando abbiamo dei soldi non siamo obbligati a spenderli tutti, subito. Possiamo metterli da parte e risparmiare, </a:t>
            </a:r>
            <a:r>
              <a:rPr i="0"/>
              <a:t>accumulare valore per comprare in futuro qualcosa di più oneroso o per avere una riserva da spendere in caso di imprevisti</a:t>
            </a:r>
            <a:r>
              <a:rPr b="0" i="0"/>
              <a:t>. La moneta è una riserva di valore perché possiamo conservarla nel tempo.</a:t>
            </a:r>
          </a:p>
          <a:p>
            <a:pPr marL="330200" algn="just">
              <a:tabLst>
                <a:tab pos="457200" algn="l"/>
              </a:tabLst>
              <a:defRPr b="1" i="1">
                <a:latin typeface="Calibri"/>
                <a:ea typeface="Calibri"/>
                <a:cs typeface="Calibri"/>
                <a:sym typeface="Calibri"/>
              </a:defRPr>
            </a:pPr>
            <a:r>
              <a:t>Esempio: </a:t>
            </a:r>
            <a:r>
              <a:rPr b="0"/>
              <a:t>se conserviamo 2 euro oggi, la prossima settimana o tra un mese possiamo sempre comprare un pacco di patatine.</a:t>
            </a:r>
          </a:p>
          <a:p>
            <a:pPr algn="just"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>
              <a:lnSpc>
                <a:spcPct val="107000"/>
              </a:lnSpc>
              <a:spcBef>
                <a:spcPts val="8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egnaposto testo 1"/>
          <p:cNvSpPr txBox="1"/>
          <p:nvPr>
            <p:ph type="body" sz="quarter" idx="1"/>
          </p:nvPr>
        </p:nvSpPr>
        <p:spPr>
          <a:xfrm>
            <a:off x="325752" y="1089421"/>
            <a:ext cx="8683207" cy="94831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moneta è il risultato di un lungo processo di ricerca che la società ha intrapreso per semplificare gli scambi e contenerne i costi. </a:t>
            </a:r>
          </a:p>
          <a:p>
            <a:pPr marL="0" indent="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Per secoli il commercio si è fondato sul </a:t>
            </a:r>
            <a:r>
              <a:rPr b="1"/>
              <a:t>baratto</a:t>
            </a:r>
            <a:r>
              <a:t>, cioè la </a:t>
            </a:r>
            <a:r>
              <a:rPr b="1"/>
              <a:t>cessione di una merce in cambio di un’altra</a:t>
            </a:r>
            <a:r>
              <a:t>. </a:t>
            </a:r>
          </a:p>
        </p:txBody>
      </p:sp>
      <p:sp>
        <p:nvSpPr>
          <p:cNvPr id="129" name="Titolo 2"/>
          <p:cNvSpPr txBox="1"/>
          <p:nvPr>
            <p:ph type="title"/>
          </p:nvPr>
        </p:nvSpPr>
        <p:spPr>
          <a:xfrm>
            <a:off x="322331" y="395586"/>
            <a:ext cx="8056461" cy="38805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Il Baratto</a:t>
            </a:r>
          </a:p>
        </p:txBody>
      </p:sp>
      <p:pic>
        <p:nvPicPr>
          <p:cNvPr id="130" name="Immagine 3" descr="Immagin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4432" y="2091601"/>
            <a:ext cx="3432260" cy="2528485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Il baratto presenta diversi inconvenienti:…"/>
          <p:cNvSpPr txBox="1"/>
          <p:nvPr/>
        </p:nvSpPr>
        <p:spPr>
          <a:xfrm>
            <a:off x="336230" y="4796787"/>
            <a:ext cx="8311586" cy="8751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baratto</a:t>
            </a:r>
            <a:r>
              <a:t> presenta diversi </a:t>
            </a:r>
            <a:r>
              <a:rPr b="1"/>
              <a:t>inconvenienti</a:t>
            </a:r>
            <a:r>
              <a:t>:</a:t>
            </a: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 beni non hanno lo stesso valore per tutti e non sempre i bisogni coincidono</a:t>
            </a: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è difficile scambiare beni con valori diversi</a:t>
            </a:r>
          </a:p>
          <a:p>
            <a:pPr marL="140367" indent="-140367">
              <a:buSzPct val="100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i beni non sempre sono divisibili, spesso sono deperibili o difficilmente trasportabili</a:t>
            </a:r>
          </a:p>
        </p:txBody>
      </p:sp>
      <p:sp>
        <p:nvSpPr>
          <p:cNvPr id="132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3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egnaposto testo 1"/>
          <p:cNvSpPr txBox="1"/>
          <p:nvPr>
            <p:ph type="body" idx="1"/>
          </p:nvPr>
        </p:nvSpPr>
        <p:spPr>
          <a:xfrm>
            <a:off x="126355" y="1126541"/>
            <a:ext cx="8891290" cy="4604919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Successivamente vennero adoperate come moneta altre merci dotate di un valore intrinseco spesso notevole, nasce la </a:t>
            </a:r>
            <a:r>
              <a:rPr b="1"/>
              <a:t>moneta-merce</a:t>
            </a:r>
            <a:r>
              <a:t>, ossia </a:t>
            </a:r>
            <a:r>
              <a:rPr b="1"/>
              <a:t>un oggetto riconosciuto dalla popolazione come merce di scambio.</a:t>
            </a:r>
          </a:p>
          <a:p>
            <a:pPr marL="0" indent="152400">
              <a:buSzTx/>
              <a:buNone/>
              <a:defRPr b="1"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moneta merce era differente tra i vari popoli della terra: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Nell’antica Grecia veniva usato il bue: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 Romani usavano pecore e sale (*)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In Cina e Giappone riso </a:t>
            </a:r>
          </a:p>
          <a:p>
            <a:pPr lvl="1"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lvl="1"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La moneta merce:</a:t>
            </a:r>
            <a:r>
              <a:rPr b="0"/>
              <a:t> </a:t>
            </a:r>
          </a:p>
          <a:p>
            <a:pPr lvl="1" marL="292768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ha un suo valore d’uso ed un suo valore intrinseco</a:t>
            </a:r>
          </a:p>
          <a:p>
            <a:pPr lvl="1" marL="292768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può solitamente essere divisibile</a:t>
            </a:r>
          </a:p>
          <a:p>
            <a:pPr lvl="1" marL="292768" indent="-140367">
              <a:buClrTx/>
              <a:buSzPct val="100000"/>
              <a:buFontTx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presenta comunque il problema della deperibilità e trasportabilità</a:t>
            </a:r>
          </a:p>
        </p:txBody>
      </p:sp>
      <p:sp>
        <p:nvSpPr>
          <p:cNvPr id="136" name="Titolo 2"/>
          <p:cNvSpPr txBox="1"/>
          <p:nvPr>
            <p:ph type="title"/>
          </p:nvPr>
        </p:nvSpPr>
        <p:spPr>
          <a:xfrm>
            <a:off x="292896" y="320974"/>
            <a:ext cx="8186424" cy="42280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moneta merce</a:t>
            </a:r>
          </a:p>
        </p:txBody>
      </p:sp>
      <p:pic>
        <p:nvPicPr>
          <p:cNvPr id="137" name="Immagine 8" descr="Immagin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63512" y="2059151"/>
            <a:ext cx="1491518" cy="72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magine 9" descr="Immagine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60811" y="2809936"/>
            <a:ext cx="1496925" cy="7224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magine 10" descr="Immagin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11230" y="3420178"/>
            <a:ext cx="644025" cy="78592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1" name="(*) da cui le parole pecunia (dal latino pecus = pecore) e salario (dal latino sal = sale)"/>
          <p:cNvSpPr txBox="1"/>
          <p:nvPr/>
        </p:nvSpPr>
        <p:spPr>
          <a:xfrm>
            <a:off x="163871" y="5811715"/>
            <a:ext cx="8279904" cy="225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(*) da cui le parole pecunia (dal latino pecus = pecore) e salario (dal latino sal = sale)</a:t>
            </a:r>
          </a:p>
        </p:txBody>
      </p:sp>
      <p:pic>
        <p:nvPicPr>
          <p:cNvPr id="142" name="Google Shape;84;p13" descr="Google Shape;84;p1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017713" y="6420179"/>
            <a:ext cx="1108574" cy="1620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egnaposto testo 1"/>
          <p:cNvSpPr txBox="1"/>
          <p:nvPr>
            <p:ph type="body" idx="1"/>
          </p:nvPr>
        </p:nvSpPr>
        <p:spPr>
          <a:xfrm>
            <a:off x="156693" y="1209624"/>
            <a:ext cx="8830614" cy="413186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compresenza di differenti oggetti rappresentanti la “moneta-merce” rendeva complicati gli scambi.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Il </a:t>
            </a:r>
            <a:r>
              <a:rPr b="1"/>
              <a:t>metallo </a:t>
            </a:r>
            <a:r>
              <a:t>venne riconosciuto come il </a:t>
            </a:r>
            <a:r>
              <a:rPr b="1"/>
              <a:t>materiale più adatto a ricoprire la funzione di moneta</a:t>
            </a:r>
            <a:r>
              <a:t>.</a:t>
            </a: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/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Anche questo strumento di pagamento presentava però alcuni</a:t>
            </a:r>
            <a:r>
              <a:rPr b="1"/>
              <a:t> inconvenienti </a:t>
            </a:r>
            <a:r>
              <a:t>di utilizzo; chi riceveva in pagamento un lingotto o della polvere di un metallo prezioso doveva </a:t>
            </a:r>
            <a:r>
              <a:rPr b="1"/>
              <a:t>accertarne il peso dichiarato</a:t>
            </a:r>
            <a:r>
              <a:t> e doveva </a:t>
            </a:r>
            <a:r>
              <a:rPr b="1"/>
              <a:t>confrontarne la purezza</a:t>
            </a:r>
            <a:r>
              <a:t> con la “pietra di paragone” (*)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br/>
          </a:p>
        </p:txBody>
      </p:sp>
      <p:sp>
        <p:nvSpPr>
          <p:cNvPr id="147" name="Titolo 2"/>
          <p:cNvSpPr txBox="1"/>
          <p:nvPr>
            <p:ph type="title"/>
          </p:nvPr>
        </p:nvSpPr>
        <p:spPr>
          <a:xfrm>
            <a:off x="257351" y="324012"/>
            <a:ext cx="8186423" cy="44789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moneta metallica</a:t>
            </a:r>
          </a:p>
        </p:txBody>
      </p:sp>
      <p:pic>
        <p:nvPicPr>
          <p:cNvPr id="148" name="Immagine 3" descr="Immagin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3587" y="2386265"/>
            <a:ext cx="2795099" cy="1350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magine 7" descr="Immagin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4747772" y="2385971"/>
            <a:ext cx="2394594" cy="1350637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1" name="Google Shape;84;p13" descr="Google Shape;84;p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(*) Una pietra di paragone è una tavoletta di pietra scura (basanite, ardesia o lidite), utilizzata per saggiare leghe di metalli preziosi."/>
          <p:cNvSpPr txBox="1"/>
          <p:nvPr/>
        </p:nvSpPr>
        <p:spPr>
          <a:xfrm>
            <a:off x="287581" y="5779199"/>
            <a:ext cx="8379963" cy="248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sz="1200">
                <a:solidFill>
                  <a:srgbClr val="202124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(*) Una pietra di paragone è una tavoletta di pietra scura (basanite, ardesia o lidite), utilizzata per saggiare leghe di metalli preziosi.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egnaposto testo 1"/>
          <p:cNvSpPr txBox="1"/>
          <p:nvPr>
            <p:ph type="body" idx="1"/>
          </p:nvPr>
        </p:nvSpPr>
        <p:spPr>
          <a:xfrm>
            <a:off x="224075" y="1169373"/>
            <a:ext cx="8695850" cy="4519254"/>
          </a:xfrm>
          <a:prstGeom prst="rect">
            <a:avLst/>
          </a:prstGeom>
        </p:spPr>
        <p:txBody>
          <a:bodyPr/>
          <a:lstStyle/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Successivamente intervenne la </a:t>
            </a:r>
            <a:r>
              <a:rPr b="1"/>
              <a:t>coniazione</a:t>
            </a:r>
            <a:r>
              <a:t> a </a:t>
            </a:r>
            <a:r>
              <a:rPr b="1"/>
              <a:t>garantire il peso e il valore del metallo. </a:t>
            </a:r>
          </a:p>
          <a:p>
            <a:pPr marL="0" indent="152400">
              <a:buSzTx/>
              <a:buNone/>
              <a:defRPr b="1" sz="1400">
                <a:latin typeface="Calibri"/>
                <a:ea typeface="Calibri"/>
                <a:cs typeface="Calibri"/>
                <a:sym typeface="Calibri"/>
              </a:defRPr>
            </a:pPr>
            <a:r>
              <a:t>Lo stato accentrò su di se il potere di coniare</a:t>
            </a:r>
            <a:r>
              <a:rPr b="0"/>
              <a:t> le monete fatte di metalli preziosi il cui valore era attestato dall’immagine del sovrano impressa su una delle due facce. 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Lo stato </a:t>
            </a:r>
            <a:r>
              <a:rPr b="1"/>
              <a:t>garantiva il valore della monet</a:t>
            </a:r>
            <a:r>
              <a:t>a, e cioè si impegnava a farla accettare in pagamento dai cittadini ed ad accettarla esso stesso, ad esempio in pagamento delle tasse.</a:t>
            </a: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La </a:t>
            </a:r>
            <a:r>
              <a:rPr b="1"/>
              <a:t>coniazione</a:t>
            </a:r>
            <a:r>
              <a:t>, garantendo il peso e il valore della moneta, rende superflua la “pesatura”, e di conseguenza </a:t>
            </a:r>
            <a:r>
              <a:rPr b="1"/>
              <a:t>rende gli scambi commerciali più veloci e più sicuri</a:t>
            </a:r>
            <a:r>
              <a:t>.</a:t>
            </a:r>
          </a:p>
          <a:p>
            <a:pPr marL="0" indent="152400">
              <a:buSzTx/>
              <a:buNone/>
              <a:defRPr sz="600">
                <a:latin typeface="Calibri"/>
                <a:ea typeface="Calibri"/>
                <a:cs typeface="Calibri"/>
                <a:sym typeface="Calibri"/>
              </a:defRPr>
            </a:pPr>
          </a:p>
          <a:p>
            <a:pPr marL="0" indent="152400">
              <a:buSzTx/>
              <a:buNone/>
              <a:defRPr sz="1400">
                <a:latin typeface="Calibri"/>
                <a:ea typeface="Calibri"/>
                <a:cs typeface="Calibri"/>
                <a:sym typeface="Calibri"/>
              </a:defRPr>
            </a:pPr>
            <a:r>
              <a:t>L’uso della </a:t>
            </a:r>
            <a:r>
              <a:rPr b="1"/>
              <a:t>moneta in metallo prezioso</a:t>
            </a:r>
            <a:r>
              <a:t> presentava dei </a:t>
            </a:r>
            <a:r>
              <a:rPr b="1"/>
              <a:t>costi</a:t>
            </a:r>
            <a:r>
              <a:t>:</a:t>
            </a:r>
          </a:p>
        </p:txBody>
      </p:sp>
      <p:sp>
        <p:nvSpPr>
          <p:cNvPr id="157" name="Titolo 2"/>
          <p:cNvSpPr txBox="1"/>
          <p:nvPr>
            <p:ph type="title"/>
          </p:nvPr>
        </p:nvSpPr>
        <p:spPr>
          <a:xfrm>
            <a:off x="388493" y="375178"/>
            <a:ext cx="8064167" cy="436241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r>
              <a:t>La moneta coniata</a:t>
            </a:r>
          </a:p>
        </p:txBody>
      </p:sp>
      <p:sp>
        <p:nvSpPr>
          <p:cNvPr id="158" name="Numero diapositiva"/>
          <p:cNvSpPr txBox="1"/>
          <p:nvPr>
            <p:ph type="sldNum" sz="quarter" idx="2"/>
          </p:nvPr>
        </p:nvSpPr>
        <p:spPr>
          <a:xfrm>
            <a:off x="244651" y="6420179"/>
            <a:ext cx="127001" cy="15686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59" name="Google Shape;84;p13" descr="Google Shape;84;p1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7713" y="6417608"/>
            <a:ext cx="1108574" cy="16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magine 2" descr="Immagin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401" y="3304585"/>
            <a:ext cx="4475851" cy="27250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